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.jpeg" ContentType="image/jpeg"/>
  <Override PartName="/ppt/notesSlides/notesSlide9.xml" ContentType="application/vnd.openxmlformats-officedocument.presentationml.notesSlide+xml"/>
  <Override PartName="/ppt/media/image3.jpe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4.jpeg" ContentType="image/jpeg"/>
  <Override PartName="/ppt/media/image5.jpeg" ContentType="image/jpeg"/>
  <Override PartName="/ppt/notesSlides/notesSlide13.xml" ContentType="application/vnd.openxmlformats-officedocument.presentationml.notesSlide+xml"/>
  <Override PartName="/ppt/media/image6.jpeg" ContentType="image/jpeg"/>
  <Override PartName="/ppt/notesSlides/notesSlide14.xml" ContentType="application/vnd.openxmlformats-officedocument.presentationml.notesSlide+xml"/>
  <Override PartName="/ppt/media/image7.jpeg" ContentType="image/jpeg"/>
  <Override PartName="/ppt/notesSlides/notesSlide15.xml" ContentType="application/vnd.openxmlformats-officedocument.presentationml.notesSlide+xml"/>
  <Override PartName="/ppt/media/image8.jpeg" ContentType="image/jpeg"/>
  <Override PartName="/ppt/notesSlides/notesSlide16.xml" ContentType="application/vnd.openxmlformats-officedocument.presentationml.notesSlide+xml"/>
  <Override PartName="/ppt/media/image9.jpe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2" name="Shape 24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00.xml.rels><?xml version="1.0" encoding="UTF-8"?>
<Relationships xmlns="http://schemas.openxmlformats.org/package/2006/relationships"><Relationship Id="rId1" Type="http://schemas.openxmlformats.org/officeDocument/2006/relationships/slide" Target="../slides/slide101.xml"/><Relationship Id="rId2" Type="http://schemas.openxmlformats.org/officeDocument/2006/relationships/notesMaster" Target="../notesMasters/notesMaster1.xml"/></Relationships>

</file>

<file path=ppt/notesSlides/_rels/notesSlide101.xml.rels><?xml version="1.0" encoding="UTF-8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</Relationships>

</file>

<file path=ppt/notesSlides/_rels/notesSlide102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</Relationships>

</file>

<file path=ppt/notesSlides/_rels/notesSlide103.xml.rels><?xml version="1.0" encoding="UTF-8"?>
<Relationships xmlns="http://schemas.openxmlformats.org/package/2006/relationships"><Relationship Id="rId1" Type="http://schemas.openxmlformats.org/officeDocument/2006/relationships/slide" Target="../slides/slide104.xml"/><Relationship Id="rId2" Type="http://schemas.openxmlformats.org/officeDocument/2006/relationships/notesMaster" Target="../notesMasters/notesMaster1.xml"/></Relationships>

</file>

<file path=ppt/notesSlides/_rels/notesSlide104.xml.rels><?xml version="1.0" encoding="UTF-8"?>
<Relationships xmlns="http://schemas.openxmlformats.org/package/2006/relationships"><Relationship Id="rId1" Type="http://schemas.openxmlformats.org/officeDocument/2006/relationships/slide" Target="../slides/slide105.xml"/><Relationship Id="rId2" Type="http://schemas.openxmlformats.org/officeDocument/2006/relationships/notesMaster" Target="../notesMasters/notesMaster1.xml"/></Relationships>

</file>

<file path=ppt/notesSlides/_rels/notesSlide105.xml.rels><?xml version="1.0" encoding="UTF-8"?>
<Relationships xmlns="http://schemas.openxmlformats.org/package/2006/relationships"><Relationship Id="rId1" Type="http://schemas.openxmlformats.org/officeDocument/2006/relationships/slide" Target="../slides/slide106.xml"/><Relationship Id="rId2" Type="http://schemas.openxmlformats.org/officeDocument/2006/relationships/notesMaster" Target="../notesMasters/notesMaster1.xml"/></Relationships>

</file>

<file path=ppt/notesSlides/_rels/notesSlide106.xml.rels><?xml version="1.0" encoding="UTF-8"?>
<Relationships xmlns="http://schemas.openxmlformats.org/package/2006/relationships"><Relationship Id="rId1" Type="http://schemas.openxmlformats.org/officeDocument/2006/relationships/slide" Target="../slides/slide107.xml"/><Relationship Id="rId2" Type="http://schemas.openxmlformats.org/officeDocument/2006/relationships/notesMaster" Target="../notesMasters/notesMaster1.xml"/></Relationships>

</file>

<file path=ppt/notesSlides/_rels/notesSlide107.xml.rels><?xml version="1.0" encoding="UTF-8"?>
<Relationships xmlns="http://schemas.openxmlformats.org/package/2006/relationships"><Relationship Id="rId1" Type="http://schemas.openxmlformats.org/officeDocument/2006/relationships/slide" Target="../slides/slide108.xml"/><Relationship Id="rId2" Type="http://schemas.openxmlformats.org/officeDocument/2006/relationships/notesMaster" Target="../notesMasters/notesMaster1.xml"/></Relationships>

</file>

<file path=ppt/notesSlides/_rels/notesSlide108.xml.rels><?xml version="1.0" encoding="UTF-8"?>
<Relationships xmlns="http://schemas.openxmlformats.org/package/2006/relationships"><Relationship Id="rId1" Type="http://schemas.openxmlformats.org/officeDocument/2006/relationships/slide" Target="../slides/slide109.xml"/><Relationship Id="rId2" Type="http://schemas.openxmlformats.org/officeDocument/2006/relationships/notesMaster" Target="../notesMasters/notesMaster1.xml"/></Relationships>

</file>

<file path=ppt/notesSlides/_rels/notesSlide109.xml.rels><?xml version="1.0" encoding="UTF-8"?>
<Relationships xmlns="http://schemas.openxmlformats.org/package/2006/relationships"><Relationship Id="rId1" Type="http://schemas.openxmlformats.org/officeDocument/2006/relationships/slide" Target="../slides/slide1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10.xml.rels><?xml version="1.0" encoding="UTF-8"?>
<Relationships xmlns="http://schemas.openxmlformats.org/package/2006/relationships"><Relationship Id="rId1" Type="http://schemas.openxmlformats.org/officeDocument/2006/relationships/slide" Target="../slides/slide111.xml"/><Relationship Id="rId2" Type="http://schemas.openxmlformats.org/officeDocument/2006/relationships/notesMaster" Target="../notesMasters/notesMaster1.xml"/></Relationships>

</file>

<file path=ppt/notesSlides/_rels/notesSlide111.xml.rels><?xml version="1.0" encoding="UTF-8"?>
<Relationships xmlns="http://schemas.openxmlformats.org/package/2006/relationships"><Relationship Id="rId1" Type="http://schemas.openxmlformats.org/officeDocument/2006/relationships/slide" Target="../slides/slide112.xml"/><Relationship Id="rId2" Type="http://schemas.openxmlformats.org/officeDocument/2006/relationships/notesMaster" Target="../notesMasters/notesMaster1.xml"/></Relationships>

</file>

<file path=ppt/notesSlides/_rels/notesSlide112.xml.rels><?xml version="1.0" encoding="UTF-8"?>
<Relationships xmlns="http://schemas.openxmlformats.org/package/2006/relationships"><Relationship Id="rId1" Type="http://schemas.openxmlformats.org/officeDocument/2006/relationships/slide" Target="../slides/slide113.xml"/><Relationship Id="rId2" Type="http://schemas.openxmlformats.org/officeDocument/2006/relationships/notesMaster" Target="../notesMasters/notesMaster1.xml"/></Relationships>

</file>

<file path=ppt/notesSlides/_rels/notesSlide113.xml.rels><?xml version="1.0" encoding="UTF-8"?>
<Relationships xmlns="http://schemas.openxmlformats.org/package/2006/relationships"><Relationship Id="rId1" Type="http://schemas.openxmlformats.org/officeDocument/2006/relationships/slide" Target="../slides/slide11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</Relationships>
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</Relationships>
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</Relationships>
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</Relationships>
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</Relationships>
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</Relationships>
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</Relationships>
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</Relationships>
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</Relationships>

</file>

<file path=ppt/notesSlides/_rels/notesSlide76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</Relationships>

</file>

<file path=ppt/notesSlides/_rels/notesSlide77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</Relationships>
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</Relationships>

</file>

<file path=ppt/notesSlides/_rels/notesSlide79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0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</Relationships>

</file>

<file path=ppt/notesSlides/_rels/notesSlide81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</Relationships>
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</Relationships>

</file>

<file path=ppt/notesSlides/_rels/notesSlide83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</Relationships>

</file>

<file path=ppt/notesSlides/_rels/notesSlide84.xml.rels><?xml version="1.0" encoding="UTF-8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</Relationships>

</file>

<file path=ppt/notesSlides/_rels/notesSlide85.xml.rels><?xml version="1.0" encoding="UTF-8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</Relationships>

</file>

<file path=ppt/notesSlides/_rels/notesSlide86.xml.rels><?xml version="1.0" encoding="UTF-8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</Relationships>

</file>

<file path=ppt/notesSlides/_rels/notesSlide87.xml.rels><?xml version="1.0" encoding="UTF-8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</Relationships>

</file>

<file path=ppt/notesSlides/_rels/notesSlide88.xml.rels><?xml version="1.0" encoding="UTF-8"?>
<Relationships xmlns="http://schemas.openxmlformats.org/package/2006/relationships"><Relationship Id="rId1" Type="http://schemas.openxmlformats.org/officeDocument/2006/relationships/slide" Target="../slides/slide89.xml"/><Relationship Id="rId2" Type="http://schemas.openxmlformats.org/officeDocument/2006/relationships/notesMaster" Target="../notesMasters/notesMaster1.xml"/></Relationships>

</file>

<file path=ppt/notesSlides/_rels/notesSlide89.xml.rels><?xml version="1.0" encoding="UTF-8"?>
<Relationships xmlns="http://schemas.openxmlformats.org/package/2006/relationships"><Relationship Id="rId1" Type="http://schemas.openxmlformats.org/officeDocument/2006/relationships/slide" Target="../slides/slide90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0.xml.rels><?xml version="1.0" encoding="UTF-8"?>
<Relationships xmlns="http://schemas.openxmlformats.org/package/2006/relationships"><Relationship Id="rId1" Type="http://schemas.openxmlformats.org/officeDocument/2006/relationships/slide" Target="../slides/slide91.xml"/><Relationship Id="rId2" Type="http://schemas.openxmlformats.org/officeDocument/2006/relationships/notesMaster" Target="../notesMasters/notesMaster1.xml"/></Relationships>

</file>

<file path=ppt/notesSlides/_rels/notesSlide91.xml.rels><?xml version="1.0" encoding="UTF-8"?>
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</Relationships>

</file>

<file path=ppt/notesSlides/_rels/notesSlide92.xml.rels><?xml version="1.0" encoding="UTF-8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</Relationships>

</file>

<file path=ppt/notesSlides/_rels/notesSlide93.xml.rels><?xml version="1.0" encoding="UTF-8"?>
<Relationships xmlns="http://schemas.openxmlformats.org/package/2006/relationships"><Relationship Id="rId1" Type="http://schemas.openxmlformats.org/officeDocument/2006/relationships/slide" Target="../slides/slide94.xml"/><Relationship Id="rId2" Type="http://schemas.openxmlformats.org/officeDocument/2006/relationships/notesMaster" Target="../notesMasters/notesMaster1.xml"/></Relationships>

</file>

<file path=ppt/notesSlides/_rels/notesSlide94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</Relationships>

</file>

<file path=ppt/notesSlides/_rels/notesSlide95.xml.rels><?xml version="1.0" encoding="UTF-8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</Relationships>

</file>

<file path=ppt/notesSlides/_rels/notesSlide96.xml.rels><?xml version="1.0" encoding="UTF-8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</Relationships>

</file>

<file path=ppt/notesSlides/_rels/notesSlide97.xml.rels><?xml version="1.0" encoding="UTF-8"?>
<Relationships xmlns="http://schemas.openxmlformats.org/package/2006/relationships"><Relationship Id="rId1" Type="http://schemas.openxmlformats.org/officeDocument/2006/relationships/slide" Target="../slides/slide98.xml"/><Relationship Id="rId2" Type="http://schemas.openxmlformats.org/officeDocument/2006/relationships/notesMaster" Target="../notesMasters/notesMaster1.xml"/></Relationships>

</file>

<file path=ppt/notesSlides/_rels/notesSlide98.xml.rels><?xml version="1.0" encoding="UTF-8"?>
<Relationships xmlns="http://schemas.openxmlformats.org/package/2006/relationships"><Relationship Id="rId1" Type="http://schemas.openxmlformats.org/officeDocument/2006/relationships/slide" Target="../slides/slide99.xml"/><Relationship Id="rId2" Type="http://schemas.openxmlformats.org/officeDocument/2006/relationships/notesMaster" Target="../notesMasters/notesMaster1.xml"/></Relationships>

</file>

<file path=ppt/notesSlides/_rels/notesSlide99.xml.rels><?xml version="1.0" encoding="UTF-8"?>
<Relationships xmlns="http://schemas.openxmlformats.org/package/2006/relationships"><Relationship Id="rId1" Type="http://schemas.openxmlformats.org/officeDocument/2006/relationships/slide" Target="../slides/slide10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" name="Shape 2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老師 各位同學大家好</a:t>
            </a:r>
          </a:p>
          <a:p>
            <a:pPr/>
            <a:r>
              <a:t>我今天要報告的題目是</a:t>
            </a:r>
          </a:p>
          <a:p>
            <a:pPr/>
            <a:r>
              <a:t>基於深度學習之多階段結核菌培養檢測</a:t>
            </a:r>
          </a:p>
          <a:p>
            <a:pPr/>
            <a:r>
              <a:t>我是邱昱軒  我的指導教授是張瑞益教授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1" name="Shape 3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目前顯微抹片以及胸腔Ｘ光的輔助系統都已經有研究討論</a:t>
            </a:r>
          </a:p>
          <a:p>
            <a:pPr/>
            <a:r>
              <a:t>但還沒有人研究過痰液培養的輔助系統</a:t>
            </a: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Shape 15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6" name="Shape 15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在本研究中</a:t>
            </a:r>
          </a:p>
          <a:p>
            <a:pPr/>
            <a:r>
              <a:t>我利用了 deep learning 相關方法</a:t>
            </a:r>
          </a:p>
          <a:p>
            <a:pPr/>
            <a:r>
              <a:t>建立了第一個 痰液培養 的 電腦輔助系統</a:t>
            </a: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Shape 15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7" name="Shape 15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對於資料處理方面</a:t>
            </a:r>
          </a:p>
          <a:p>
            <a:pPr/>
            <a:r>
              <a:t>利用評估保留比例，來謹慎的切割訓練以及測試集</a:t>
            </a: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Shape 15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8" name="Shape 15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至於資料過少以及不平衡的問題</a:t>
            </a:r>
          </a:p>
          <a:p>
            <a:pPr/>
            <a:r>
              <a:t>我採用 transfer learning 以及 SMOTE 來解決</a:t>
            </a: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Shape 15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9" name="Shape 15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最後提出了 TSCM 架構來提升 non-negative class 的 recall</a:t>
            </a: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Shape 16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0" name="Shape 16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最終，模型在 non-negative class 達到了 98% 的 recall</a:t>
            </a:r>
          </a:p>
          <a:p>
            <a:pPr/>
            <a:r>
              <a:t>代表異常檢體可以正確地被偵測</a:t>
            </a: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Shape 16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1" name="Shape 16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並且，所有的實驗都是使用 真實的臨床資料來進行的</a:t>
            </a:r>
          </a:p>
          <a:p>
            <a:pPr/>
          </a:p>
          <a:p>
            <a:pPr/>
            <a:r>
              <a:t>雖然是這樣，系統如果要在肺結核的診斷過程中發揮作用</a:t>
            </a:r>
          </a:p>
          <a:p>
            <a:pPr/>
            <a:r>
              <a:t>還是必須要花心思建構一套完整系統</a:t>
            </a: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Shape 16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2" name="Shape 16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所以在未來，本研究的延伸研究可以有以下方向</a:t>
            </a:r>
          </a:p>
          <a:p>
            <a:pPr/>
            <a:r>
              <a:t>首先可以分析從檢體培養開始到結束的變化的時間序列</a:t>
            </a: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Shape 16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3" name="Shape 16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找出檢體變化與時間的隱含關係後</a:t>
            </a:r>
          </a:p>
          <a:p>
            <a:pPr/>
            <a:r>
              <a:t>我們就可以知道觀察檢體的關鍵時間點</a:t>
            </a:r>
          </a:p>
          <a:p>
            <a:pPr/>
            <a:r>
              <a:t>並調整在緒論所提到的機器手臂排程</a:t>
            </a: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Shape 16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4" name="Shape 16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除此之外</a:t>
            </a:r>
          </a:p>
          <a:p>
            <a:pPr/>
            <a:r>
              <a:t>因為醫學實務應用上其實是難以直接接受 AI 的結果</a:t>
            </a:r>
          </a:p>
          <a:p>
            <a:pPr/>
            <a:r>
              <a:t>專家參與互動是主流的方式</a:t>
            </a:r>
          </a:p>
          <a:p>
            <a:pPr/>
            <a:r>
              <a:t>因此還必須建構一個更詳細的 電腦輔助診斷 流程</a:t>
            </a: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Shape 16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5" name="Shape 16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藉此讓系統可以和醫療人員合作，而並非取代他們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7" name="Shape 3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這也是本研究要達到的目的</a:t>
            </a: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Shape 16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6" name="Shape 16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可以合作後，就可以測量這個系統為醫療人員減少的工作負擔</a:t>
            </a: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Shape 16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7" name="Shape 16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那 人機合作很重要的一點</a:t>
            </a:r>
          </a:p>
          <a:p>
            <a:pPr/>
            <a:r>
              <a:t>就是要讓機器跟著人去學習</a:t>
            </a:r>
          </a:p>
          <a:p>
            <a:pPr/>
            <a:r>
              <a:t>因此可以導入 query-based-learning 的概念</a:t>
            </a:r>
          </a:p>
          <a:p>
            <a:pPr/>
            <a:r>
              <a:t>當系統對於某個輸入有些不確定</a:t>
            </a:r>
          </a:p>
          <a:p>
            <a:pPr/>
            <a:r>
              <a:t>也就是輸出低於某個閾值時</a:t>
            </a:r>
          </a:p>
          <a:p>
            <a:pPr/>
            <a:r>
              <a:t>他必須要向專家詢問</a:t>
            </a:r>
          </a:p>
          <a:p>
            <a:pPr/>
            <a:r>
              <a:t>並且再自我重新訓練 調整參數</a:t>
            </a:r>
          </a:p>
          <a:p>
            <a:pPr/>
            <a:r>
              <a:t>讓系統準確率隨著使用而不斷提升</a:t>
            </a: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Shape 16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8" name="Shape 16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最後</a:t>
            </a:r>
          </a:p>
          <a:p>
            <a:pPr/>
            <a:r>
              <a:t>還可以加入例如健保的就診資料</a:t>
            </a:r>
          </a:p>
          <a:p>
            <a:pPr/>
            <a:r>
              <a:t>生活習慣等等其他feature</a:t>
            </a:r>
          </a:p>
          <a:p>
            <a:pPr/>
            <a:r>
              <a:t>藉此讓肺結核的早期預防及診斷更加進步</a:t>
            </a: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Shape 17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8" name="Shape 17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以上就是我的研究報告 謝謝大家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1" name="Shape 3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接下來我來簡介一下結核菌培養的流程</a:t>
            </a:r>
          </a:p>
          <a:p>
            <a:pPr/>
            <a:r>
              <a:t>並說明本研究提出的系統可以如何提供協助</a:t>
            </a:r>
          </a:p>
          <a:p>
            <a:pPr/>
            <a:r>
              <a:t>首先</a:t>
            </a:r>
            <a:r>
              <a:rPr b="1" u="sng"/>
              <a:t>採集病患的痰液</a:t>
            </a:r>
            <a:endParaRPr b="1" u="sng"/>
          </a:p>
          <a:p>
            <a:pPr/>
            <a:r>
              <a:t>並且</a:t>
            </a:r>
            <a:r>
              <a:rPr b="1" u="sng"/>
              <a:t>種在特殊的培養基</a:t>
            </a:r>
            <a:r>
              <a:t> 也就是</a:t>
            </a:r>
            <a:r>
              <a:rPr b="1" u="sng"/>
              <a:t>L-J medium</a:t>
            </a:r>
            <a:r>
              <a:t>上</a:t>
            </a:r>
          </a:p>
          <a:p>
            <a:pPr/>
            <a:r>
              <a:t>然後放在</a:t>
            </a:r>
            <a:r>
              <a:rPr b="1" u="sng"/>
              <a:t>隔離的負壓室</a:t>
            </a:r>
            <a:r>
              <a:t>下培養</a:t>
            </a:r>
          </a:p>
          <a:p>
            <a:pPr/>
            <a:r>
              <a:t>經過</a:t>
            </a:r>
            <a:r>
              <a:rPr b="1" u="sng"/>
              <a:t>數週的定期觀察</a:t>
            </a:r>
            <a:r>
              <a:t>後可以判讀結果</a:t>
            </a:r>
          </a:p>
          <a:p>
            <a:pPr/>
            <a:r>
              <a:t>以下是培養的三種結果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9" name="Shape 3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這個是第一種，很乾淨，是陰性的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7" name="Shape 4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這是第二種，可以看到上面有菌落生長，這個是陽性的檢體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5" name="Shape 4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最後一種則是培養基遭到破壞，這是污染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4" name="Shape 4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由於具有培養環境的檢驗室不多，所以北部許多結核菌的案例都會送到桃園醫院進行培養</a:t>
            </a:r>
          </a:p>
          <a:p>
            <a:pPr/>
            <a:r>
              <a:t>為了應付龐大的需求，並改善培養流程</a:t>
            </a:r>
          </a:p>
          <a:p>
            <a:pPr/>
            <a:r>
              <a:t>桃園醫院規劃了一套自動化的系統</a:t>
            </a:r>
          </a:p>
          <a:p>
            <a:pPr/>
          </a:p>
          <a:p>
            <a:pPr/>
            <a:r>
              <a:t>檢體在</a:t>
            </a:r>
            <a:r>
              <a:rPr b="1" u="sng"/>
              <a:t>負壓室中接種完</a:t>
            </a:r>
            <a:r>
              <a:t>後，會放入同樣在</a:t>
            </a:r>
            <a:r>
              <a:rPr b="1" u="sng"/>
              <a:t>負壓室的培養箱</a:t>
            </a:r>
            <a:endParaRPr b="1" u="sng"/>
          </a:p>
          <a:p>
            <a:pPr/>
            <a:r>
              <a:t>之後</a:t>
            </a:r>
            <a:r>
              <a:rPr b="1" u="sng"/>
              <a:t>控制系統</a:t>
            </a:r>
            <a:r>
              <a:t>就會定期透過</a:t>
            </a:r>
            <a:r>
              <a:rPr b="1" u="sng"/>
              <a:t>機器手臂</a:t>
            </a:r>
            <a:r>
              <a:rPr b="1"/>
              <a:t>，取出</a:t>
            </a:r>
            <a:r>
              <a:rPr b="1" u="sng"/>
              <a:t>檢體拍照</a:t>
            </a:r>
            <a:endParaRPr u="sng"/>
          </a:p>
          <a:p>
            <a:pPr/>
            <a:r>
              <a:t>並且透過軟體顯示</a:t>
            </a:r>
          </a:p>
          <a:p>
            <a:pPr/>
            <a:r>
              <a:t>讓醫檢師可以</a:t>
            </a:r>
            <a:r>
              <a:rPr b="1" u="sng"/>
              <a:t>不用進入負壓室</a:t>
            </a:r>
            <a:endParaRPr b="1" u="sng"/>
          </a:p>
          <a:p>
            <a:pPr/>
            <a:r>
              <a:t>也能觀察每個檢體的狀況</a:t>
            </a:r>
          </a:p>
          <a:p>
            <a:pPr/>
          </a:p>
          <a:p>
            <a:pPr/>
            <a:r>
              <a:t>現在每天系統會拍出超過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4" name="Shape 5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 u="sng"/>
              <a:t>500份檢體</a:t>
            </a:r>
            <a:r>
              <a:t>影像</a:t>
            </a:r>
          </a:p>
          <a:p>
            <a:pPr/>
            <a:r>
              <a:t>要把他們全部看完，這對醫檢師來說是不小的負擔</a:t>
            </a:r>
          </a:p>
          <a:p>
            <a:pPr/>
            <a:r>
              <a:t>至今仍會有看不完的情況發生</a:t>
            </a:r>
          </a:p>
          <a:p>
            <a:pPr/>
            <a:r>
              <a:t>所以本研究提出一個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6" name="Shape 5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視覺輔助檢測系統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8" name="Shape 5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希望藉由這個系統自動檢查拍出的檢體影像</a:t>
            </a:r>
          </a:p>
          <a:p>
            <a:pPr/>
            <a:r>
              <a:t>及早發現陽性或是污染的檢體</a:t>
            </a:r>
          </a:p>
          <a:p>
            <a:pPr/>
            <a:r>
              <a:t>也可以減輕醫檢師的負擔，避免疲勞誤判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這是我的大綱</a:t>
            </a:r>
          </a:p>
          <a:p>
            <a:pPr/>
            <a:r>
              <a:t>首先我會簡介這個</a:t>
            </a:r>
            <a:r>
              <a:rPr b="1" u="sng"/>
              <a:t>問題的背景脈絡</a:t>
            </a:r>
            <a:r>
              <a:t>以及</a:t>
            </a:r>
            <a:r>
              <a:rPr b="1" u="sng"/>
              <a:t>相關的研究</a:t>
            </a:r>
            <a:endParaRPr b="1" u="sng"/>
          </a:p>
          <a:p>
            <a:pPr/>
          </a:p>
          <a:p>
            <a:pPr/>
            <a:r>
              <a:t>再來我會介紹</a:t>
            </a:r>
            <a:r>
              <a:rPr b="1" u="sng"/>
              <a:t>我的實驗方法</a:t>
            </a:r>
            <a:r>
              <a:t>和</a:t>
            </a:r>
            <a:r>
              <a:rPr b="1" i="1" u="sng"/>
              <a:t>模型的</a:t>
            </a:r>
            <a:r>
              <a:rPr b="1" u="sng"/>
              <a:t>表現</a:t>
            </a:r>
          </a:p>
          <a:p>
            <a:pPr/>
            <a:r>
              <a:t>最後則是</a:t>
            </a:r>
            <a:r>
              <a:rPr b="1" u="sng"/>
              <a:t>結論和未來工作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8" name="Shape 5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接下來是相關研究，我找到了三篇同樣利用深度學習做結核菌檢測的論文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1" name="Shape 6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第一篇是 Kant 等人 在 2018 所提出的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8" name="Shape 6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他的檢測對象是痰抹片顯微影像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5" name="Shape 6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由於陽性檢體的資料本身就比較少</a:t>
            </a:r>
          </a:p>
          <a:p>
            <a:pPr/>
            <a:r>
              <a:t>所以他們遇到了 資料不平衡的問題</a:t>
            </a:r>
          </a:p>
          <a:p>
            <a:pPr/>
            <a:r>
              <a:t>他們的解決方法是對 數量多的那類資料做欠採樣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2" name="Shape 6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這個研究使用了patch-wised的分類方法</a:t>
            </a:r>
          </a:p>
          <a:p>
            <a:pPr/>
            <a:r>
              <a:t>把一張顯微圖像分成許多patch，就是圖上的方格</a:t>
            </a:r>
          </a:p>
          <a:p>
            <a:pPr/>
            <a:r>
              <a:t>每個patch都做一次分類</a:t>
            </a:r>
          </a:p>
          <a:p>
            <a:pPr/>
            <a:r>
              <a:t>這種方法在醫學影像相關領域的中 可以很好的定位異常處</a:t>
            </a:r>
          </a:p>
          <a:p>
            <a:pPr/>
          </a:p>
          <a:p>
            <a:pPr/>
            <a:r>
              <a:t>state of the art results in locating anomalies in related domain (detection in breast cancer histology images)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0" name="Shape 6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這是他們的模型</a:t>
            </a:r>
          </a:p>
          <a:p>
            <a:pPr/>
            <a:r>
              <a:t>是一個 two-stage cascading CNN model</a:t>
            </a:r>
          </a:p>
          <a:p>
            <a:pPr/>
            <a:r>
              <a:t>每個 patch 都會進入這個模型</a:t>
            </a:r>
          </a:p>
          <a:p>
            <a:pPr/>
            <a:r>
              <a:t>如果左邊網路得到的結果是陽性</a:t>
            </a:r>
          </a:p>
          <a:p>
            <a:pPr/>
            <a:r>
              <a:t>會再進入右邊的網路做確認</a:t>
            </a:r>
          </a:p>
          <a:p>
            <a:pPr/>
            <a:r>
              <a:t>最終的 label 就是陰性或是陽性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2" name="Shape 6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這是他們的結果</a:t>
            </a:r>
          </a:p>
          <a:p>
            <a:pPr/>
            <a:r>
              <a:t>precision 是 67.55%</a:t>
            </a:r>
          </a:p>
          <a:p>
            <a:pPr/>
            <a:r>
              <a:t>recall 為 83.78%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5" name="Shape 6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第二篇是 Panicker 等人 在2018所提出的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3" name="Shape 6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檢測目標同樣是痰抹片顯微影像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2" name="Shape 6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他們先用影像二值化的方法分割出影像的前景及背景</a:t>
            </a:r>
          </a:p>
          <a:p>
            <a:pPr/>
            <a:r>
              <a:t>前景就是可能的結核桿菌物件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不知道大家覺得肺結核是個怎麼樣的病？</a:t>
            </a:r>
          </a:p>
          <a:p>
            <a:pPr/>
            <a:r>
              <a:t>或許有些人覺得這只是一個非常古老，已經式微的病</a:t>
            </a:r>
          </a:p>
          <a:p>
            <a:pPr/>
          </a:p>
          <a:p>
            <a:pPr/>
            <a:r>
              <a:t>但是他的嚴重其實是超乎大家的想像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0" name="Shape 6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接著再使用一個CNN模型</a:t>
            </a:r>
          </a:p>
          <a:p>
            <a:pPr/>
            <a:r>
              <a:t>來辨識這些前景的物件是否為結核桿菌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3" name="Shape 6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這是他們的結果</a:t>
            </a:r>
          </a:p>
          <a:p>
            <a:pPr/>
            <a:r>
              <a:t>precision 是 78.4%</a:t>
            </a:r>
          </a:p>
          <a:p>
            <a:pPr/>
            <a:r>
              <a:t>recall 為 97.1%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6" name="Shape 7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第三篇是 Xiong 等人 同樣在2018提出的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3" name="Shape 7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檢測目標仍然是痰抹片顯微影像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0" name="Shape 7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他們同樣遇到了資料不平衡的問題</a:t>
            </a:r>
          </a:p>
          <a:p>
            <a:pPr/>
            <a:r>
              <a:t>與第一篇Kant的做法不同</a:t>
            </a:r>
          </a:p>
          <a:p>
            <a:pPr/>
            <a:r>
              <a:t>他們採用的策略是  對 比較少的資料做過採樣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9" name="Shape 7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這是他們所設計的模型</a:t>
            </a:r>
          </a:p>
          <a:p>
            <a:pPr/>
            <a:r>
              <a:t>模型前半部是一個 transfer learning CNN model</a:t>
            </a:r>
          </a:p>
          <a:p>
            <a:pPr/>
            <a:r>
              <a:t>這個 model 已經先在 CIFAR-10 這個資料集上 pre train</a:t>
            </a:r>
          </a:p>
          <a:p>
            <a:pPr/>
            <a:r>
              <a:t>再使用自己的資料集做 fine tune</a:t>
            </a:r>
          </a:p>
          <a:p>
            <a:pPr/>
          </a:p>
          <a:p>
            <a:pPr/>
            <a:r>
              <a:t>後半部則是使用 random forest 分類器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1" name="Shape 7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這是他們的結果</a:t>
            </a:r>
          </a:p>
          <a:p>
            <a:pPr/>
            <a:r>
              <a:t>precision 是 87.6%</a:t>
            </a:r>
          </a:p>
          <a:p>
            <a:pPr/>
            <a:r>
              <a:t>recall 為 97.9%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2" name="Shape 7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這是這三篇論文的實驗結果</a:t>
            </a:r>
          </a:p>
          <a:p>
            <a:pPr/>
            <a:r>
              <a:t>因為是醫學影像檢測</a:t>
            </a:r>
          </a:p>
          <a:p>
            <a:pPr/>
            <a:r>
              <a:t>所以可以看到訓練方向都是以衝高 recall 為主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8" name="Shape 7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從這三篇論文，我們可以知道 資料失衡的問題 可以透過 欠採樣或是過採樣解決</a:t>
            </a:r>
          </a:p>
          <a:p>
            <a:pPr/>
            <a:r>
              <a:t>如果資料太少，也可用完全不相關的 pre train model 做 transfer learning</a:t>
            </a:r>
          </a:p>
          <a:p>
            <a:pPr/>
            <a:r>
              <a:t>這三篇的檢測對象都是痰抹片顯微影像</a:t>
            </a:r>
          </a:p>
          <a:p>
            <a:pPr/>
            <a:r>
              <a:t>雖然與本研究的 痰液培養影像不同</a:t>
            </a:r>
          </a:p>
          <a:p>
            <a:pPr/>
            <a:r>
              <a:t>但也證實了結核菌相關的問題可以透過 deep learning 方法解決</a:t>
            </a:r>
          </a:p>
          <a:p>
            <a:pPr/>
          </a:p>
          <a:p>
            <a:pPr/>
            <a:r>
              <a:t>由於還沒有人做過痰液培養的自動檢測</a:t>
            </a:r>
          </a:p>
          <a:p>
            <a:pPr/>
            <a:r>
              <a:t>所以本研究將會</a:t>
            </a:r>
          </a:p>
          <a:p>
            <a:pPr/>
            <a:r>
              <a:t>提出第一個使用 deep learning 方法來檢測痰液培養的系統</a:t>
            </a:r>
          </a:p>
          <a:p>
            <a:pPr/>
            <a:r>
              <a:t>並實驗不同架構在這個問題上的表現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8" name="Shape 7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接下來是我的實驗方法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6" name="Shape 2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他其實是全球</a:t>
            </a:r>
            <a:r>
              <a:rPr b="1" u="sng"/>
              <a:t>前十大死因的第九名</a:t>
            </a:r>
            <a:r>
              <a:t>，並且每年會有1040萬左右的新案例發生</a:t>
            </a:r>
          </a:p>
          <a:p>
            <a:pPr/>
            <a:r>
              <a:t>而在台灣，每年也會有1萬個人得到肺結核</a:t>
            </a:r>
          </a:p>
          <a:p>
            <a:pPr/>
            <a:r>
              <a:t>而且他的</a:t>
            </a:r>
            <a:r>
              <a:rPr b="1" u="sng"/>
              <a:t>潛伏期非常長</a:t>
            </a:r>
            <a:r>
              <a:t>，並且會透過</a:t>
            </a:r>
            <a:r>
              <a:rPr b="1" u="sng"/>
              <a:t>飛沫傳染</a:t>
            </a:r>
            <a:endParaRPr u="sng"/>
          </a:p>
          <a:p>
            <a:pPr/>
            <a:r>
              <a:t>所以其實是一個非常</a:t>
            </a:r>
            <a:r>
              <a:rPr b="1" u="sng"/>
              <a:t>嚴重的法定傳染病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4" name="Shape 7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資料來源為 衛福部桃園醫院檢驗科</a:t>
            </a:r>
          </a:p>
          <a:p>
            <a:pPr/>
            <a:r>
              <a:t>目前我使用了來自 1727 份檢體的 16503 張影像</a:t>
            </a:r>
          </a:p>
          <a:p>
            <a:pPr/>
            <a:r>
              <a:t>資料的標籤就是培養的三種結果 - 陰性、陽性 以及 污染</a:t>
            </a:r>
          </a:p>
          <a:p>
            <a:pPr/>
            <a:r>
              <a:t>他們的比例是 74:3:5</a:t>
            </a:r>
          </a:p>
          <a:p>
            <a:pPr/>
            <a:r>
              <a:t>****NEXT****</a:t>
            </a:r>
          </a:p>
          <a:p>
            <a:pPr/>
            <a:r>
              <a:t>資料很少 而且 存在很嚴重的不均衡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2" name="Shape 8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所以如何分割訓練和測試集</a:t>
            </a:r>
          </a:p>
          <a:p>
            <a:pPr/>
            <a:r>
              <a:t>以及要怎麼平衡資料集</a:t>
            </a:r>
          </a:p>
          <a:p>
            <a:pPr/>
            <a:r>
              <a:t>是兩個重要的議題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8" name="Shape 8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測試資料部分，受限於資料數量</a:t>
            </a:r>
          </a:p>
          <a:p>
            <a:pPr/>
            <a:r>
              <a:t>我的 資料集切割方法 是這樣的</a:t>
            </a:r>
          </a:p>
          <a:p>
            <a:pPr/>
            <a:r>
              <a:t>我從三個類別中 ****NEXT**** 各隨機取了100 份檢體資料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0" name="Shape 8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對於每份被挑到的檢體</a:t>
            </a:r>
          </a:p>
          <a:p>
            <a:pPr/>
            <a:r>
              <a:t>先將他們的影像以時間排列，取最後一張影像作為測試集</a:t>
            </a:r>
          </a:p>
          <a:p>
            <a:pPr/>
            <a:r>
              <a:t>將前面 x% 資料放回訓練集</a:t>
            </a:r>
          </a:p>
          <a:p>
            <a:pPr/>
            <a:r>
              <a:t>捨棄中間 1-x％ 的資料</a:t>
            </a:r>
          </a:p>
          <a:p>
            <a:pPr/>
            <a:r>
              <a:t>這樣可以保留足夠的訓練筆數</a:t>
            </a:r>
          </a:p>
          <a:p>
            <a:pPr/>
            <a:r>
              <a:t>同時也避免讓訓練集與測試集有重複的pattern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3" name="Shape 8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但是這個 x% 的保留比例要怎麼決定</a:t>
            </a:r>
          </a:p>
          <a:p>
            <a:pPr/>
            <a:r>
              <a:t>才能盡可能保留資料 並且 避免訓練集以及測試集之間過於相似呢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5" name="Shape 8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所以我計算了每對 測試影像 和 切割出放到訓練集的最後一張影像</a:t>
            </a:r>
          </a:p>
          <a:p>
            <a:pPr/>
            <a:r>
              <a:t>的 structural similarity index measurement, SSIM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87" name="Shape 8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由於我們要最小化相似度並同時最大化訓練集大小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1" name="Shape 9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所以我們要找一個保留比例是可以最小化這個數值的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2" name="Shape 9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資料平衡部分，我使用SMOTE</a:t>
            </a:r>
          </a:p>
          <a:p>
            <a:pPr/>
            <a:r>
              <a:t>synthetic minority over-sampling technique</a:t>
            </a:r>
          </a:p>
          <a:p>
            <a:pPr/>
            <a:r>
              <a:t>來平衡訓練集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5" name="Shape 9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對訓練集中每個少數類別的圖片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6" name="Shape 3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所以ＷＨＯ希望在</a:t>
            </a:r>
            <a:r>
              <a:rPr b="1" u="sng"/>
              <a:t>2035</a:t>
            </a:r>
            <a:r>
              <a:t>年前能 </a:t>
            </a:r>
            <a:r>
              <a:rPr b="1" u="sng"/>
              <a:t>終結結核</a:t>
            </a:r>
          </a:p>
          <a:p>
            <a:pPr/>
            <a:r>
              <a:t>我們的</a:t>
            </a:r>
            <a:r>
              <a:rPr b="1" u="sng"/>
              <a:t>疾管署</a:t>
            </a:r>
            <a:r>
              <a:t>也有加入這個計畫</a:t>
            </a:r>
          </a:p>
          <a:p>
            <a:pPr/>
            <a:r>
              <a:t>希望能夠藉由</a:t>
            </a:r>
            <a:r>
              <a:rPr b="1" u="sng"/>
              <a:t>精進、改善</a:t>
            </a:r>
            <a:r>
              <a:t>各種</a:t>
            </a:r>
            <a:r>
              <a:rPr b="1" u="sng"/>
              <a:t>治療以及檢測方法</a:t>
            </a:r>
            <a:r>
              <a:t>來消除結核病</a:t>
            </a:r>
          </a:p>
          <a:p>
            <a:pPr/>
            <a:r>
              <a:t>結核病的檢測包含很多種方式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8" name="Shape 9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用KNN來找出他在訓練集中的5個最相似數據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2" name="Shape 9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然後產生n次新資料</a:t>
            </a:r>
          </a:p>
          <a:p>
            <a:pPr/>
            <a:r>
              <a:t>n是由每個類別的比例來決定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5" name="Shape 10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每次產生資料時，會從剛剛找出的5個最相似數據隨機選出一個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8" name="Shape 10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然後把這個數據跟目前正在處理的這筆資料 x</a:t>
            </a:r>
          </a:p>
          <a:p>
            <a:pPr/>
            <a:r>
              <a:t>用隨機比例合成新資料</a:t>
            </a:r>
          </a:p>
          <a:p>
            <a:pPr/>
            <a:r>
              <a:t>這樣就可以把資料集作平衡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2" name="Shape 10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接下來是模型的公式化</a:t>
            </a:r>
          </a:p>
          <a:p>
            <a:pPr/>
            <a:r>
              <a:t>我把輸入，也就是一張培養影像，叫做x</a:t>
            </a:r>
          </a:p>
          <a:p>
            <a:pPr/>
            <a:r>
              <a:t>將他的 true label 以 one-hot encoding 表示為 y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8" name="Shape 10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模型的輸出則是 y hat</a:t>
            </a:r>
          </a:p>
          <a:p>
            <a:pPr/>
            <a:r>
              <a:t>代表 x 來自每個類別的機率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0" name="Shape 11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將模型定義成 參數是 θ 的 f</a:t>
            </a:r>
          </a:p>
          <a:p>
            <a:pPr/>
            <a:r>
              <a:t>那模型就可以用這個式子表達</a:t>
            </a:r>
          </a:p>
          <a:p>
            <a:pPr/>
            <a:r>
              <a:t>y hat is sigma of f of x and θ</a:t>
            </a:r>
          </a:p>
          <a:p>
            <a:pPr/>
            <a:r>
              <a:t>sigma是一個softmax function</a:t>
            </a:r>
          </a:p>
          <a:p>
            <a:pPr/>
            <a:r>
              <a:t>會把輸出擠壓到一個比較平滑的機率分佈函數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24" name="Shape 11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問題的目標就可以定義為</a:t>
            </a:r>
          </a:p>
          <a:p>
            <a:pPr/>
            <a:r>
              <a:t>藉由調整 θ 來最小化每個 y 和 y hat 的 cross entropy loss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8" name="Shape 1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接下來是我實驗的三種模型架構</a:t>
            </a:r>
          </a:p>
          <a:p>
            <a:pPr/>
            <a:r>
              <a:t>baseline</a:t>
            </a:r>
          </a:p>
          <a:p>
            <a:pPr/>
            <a:r>
              <a:t>direct deep learning classification</a:t>
            </a:r>
          </a:p>
          <a:p>
            <a:pPr/>
            <a:r>
              <a:t>以及 two-stage classification method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6" name="Shape 11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首先是baseline</a:t>
            </a:r>
          </a:p>
          <a:p>
            <a:pPr/>
            <a:r>
              <a:t>由於沒有人研究過痰液培養影像的辨識</a:t>
            </a:r>
          </a:p>
          <a:p>
            <a:pPr/>
            <a:r>
              <a:t>並沒有一個 benchmark 可以比較</a:t>
            </a:r>
          </a:p>
          <a:p>
            <a:pPr/>
            <a:r>
              <a:t>因此我使用 logistic regression 來當作 baseline</a:t>
            </a:r>
          </a:p>
          <a:p>
            <a:pPr/>
            <a:r>
              <a:t>這個模型直接將 x 展開成一維向量</a:t>
            </a:r>
          </a:p>
          <a:p>
            <a:pPr/>
            <a:r>
              <a:t>把這個向量的每個純量，也就是圖片中的每個像素</a:t>
            </a:r>
          </a:p>
          <a:p>
            <a:pPr/>
            <a:r>
              <a:t>做 weighted sum 得到 y hat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5" name="Shape 3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這是一種結核菌的檢測方法</a:t>
            </a:r>
          </a:p>
          <a:p>
            <a:pPr/>
            <a:r>
              <a:t>是把痰液塗在抹片上染色，並透過顯微鏡得到的影像</a:t>
            </a:r>
          </a:p>
          <a:p>
            <a:pPr/>
            <a:r>
              <a:t>圖中被圈起來的紅條紋就是結核桿菌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6" name="Shape 1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接下來的架構是 direct deep learning classification</a:t>
            </a:r>
          </a:p>
          <a:p>
            <a:pPr/>
            <a:r>
              <a:t>也就是利用 deep learning model 直接做分類</a:t>
            </a:r>
          </a:p>
          <a:p>
            <a:pPr/>
            <a:r>
              <a:t>本研究中，把這種架構定義成一個 encoder-decoder的模型</a:t>
            </a:r>
          </a:p>
          <a:p>
            <a:pPr/>
            <a:r>
              <a:t>encoder 把 x 編碼成一個向量 v </a:t>
            </a:r>
          </a:p>
          <a:p>
            <a:pPr/>
            <a:r>
              <a:t>然後用全連接網路當作分類器</a:t>
            </a:r>
          </a:p>
          <a:p>
            <a:pPr/>
            <a:r>
              <a:t>產生一個大小是 n 的輸出</a:t>
            </a:r>
          </a:p>
          <a:p>
            <a:pPr/>
            <a:r>
              <a:t>由於本研究要解決的問題是一個三分類問題</a:t>
            </a:r>
          </a:p>
          <a:p>
            <a:pPr/>
            <a:r>
              <a:t>所以這裡的 n 代表的是 3</a:t>
            </a:r>
          </a:p>
          <a:p>
            <a:pPr/>
          </a:p>
          <a:p>
            <a:pPr/>
            <a:r>
              <a:t>我總共實驗了三種 encoder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5" name="Shape 1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首先是完全使用痰液培養資料集訓練的CNN encoder</a:t>
            </a:r>
          </a:p>
          <a:p>
            <a:pPr/>
            <a:r>
              <a:t>經過一系列的 convolution 以及 pooling後</a:t>
            </a:r>
          </a:p>
          <a:p>
            <a:pPr/>
            <a:r>
              <a:t>得到一個 204352 維的 v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Shape 1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6" name="Shape 1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所以 CNN model 就可以改寫成這條式子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9" name="Shape 1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那這裡可以看到，這條式子中有兩個模型參數 c 以及 f</a:t>
            </a:r>
          </a:p>
          <a:p>
            <a:pPr/>
            <a:r>
              <a:t>代表在訓練這個模型時</a:t>
            </a:r>
          </a:p>
          <a:p>
            <a:pPr/>
            <a:r>
              <a:t>我是讓網路同時優化encoder和classifier的兩個參數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8" name="Shape 1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在相關研究中，我們知道可以使用 transfer learning 來解決資料過少的問題</a:t>
            </a:r>
          </a:p>
          <a:p>
            <a:pPr/>
            <a:r>
              <a:t>所以我的第二個 encoder 是VGG16</a:t>
            </a:r>
          </a:p>
          <a:p>
            <a:pPr/>
            <a:r>
              <a:t>他已經在 ImageNet 上pretrain 過</a:t>
            </a:r>
          </a:p>
          <a:p>
            <a:pPr/>
            <a:r>
              <a:t>所以這個模型是一個 transfer learning 的方法</a:t>
            </a:r>
          </a:p>
          <a:p>
            <a:pPr/>
            <a:r>
              <a:t>這邊我將它當作一個 feature extractor</a:t>
            </a:r>
          </a:p>
          <a:p>
            <a:pPr/>
            <a:r>
              <a:t>從他的18層（也就是最後一層卷積層）直接取出特徵向量</a:t>
            </a:r>
          </a:p>
          <a:p>
            <a:pPr/>
            <a:r>
              <a:t>這個 encoder 記為 VGG 18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9" name="Shape 1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整個模型就可以改寫成這樣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hape 12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1" name="Shape 12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要注意的是，在這個模型中</a:t>
            </a:r>
          </a:p>
          <a:p>
            <a:pPr/>
            <a:r>
              <a:t>因為我將VGG當作一個extractor</a:t>
            </a:r>
          </a:p>
          <a:p>
            <a:pPr/>
            <a:r>
              <a:t>所以在訓練的時候，我只有調整分類器的參數 theta f</a:t>
            </a:r>
          </a:p>
          <a:p>
            <a:pPr/>
            <a:r>
              <a:t>VGG的參數是freeze不動的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0" name="Shape 1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第三個 encoder 是 YOLO9000</a:t>
            </a:r>
          </a:p>
          <a:p>
            <a:pPr/>
            <a:r>
              <a:t>這也是一個 transfer learning model</a:t>
            </a:r>
          </a:p>
          <a:p>
            <a:pPr/>
            <a:r>
              <a:t>他是預先在 COCO 和 ImageNet 資料集上 pre train 過</a:t>
            </a:r>
          </a:p>
          <a:p>
            <a:pPr/>
            <a:r>
              <a:t>這邊我一樣把它當作一個 extractor</a:t>
            </a:r>
          </a:p>
          <a:p>
            <a:pPr/>
            <a:r>
              <a:t>將特徵向量從最後一層卷基層 (第22層) 中提出</a:t>
            </a:r>
          </a:p>
          <a:p>
            <a:pPr/>
            <a:r>
              <a:t>所以把這個 encoder 記為 YOLO 22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1" name="Shape 12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整個模型就可以改寫成這樣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Shape 12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3" name="Shape 12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因為他跟 VGG encoder 一樣是一個 extractor</a:t>
            </a:r>
          </a:p>
          <a:p>
            <a:pPr/>
            <a:r>
              <a:t>所以在訓練的時候，我只有調整分類器的參數 theta f</a:t>
            </a:r>
          </a:p>
          <a:p>
            <a:pPr/>
            <a:r>
              <a:t>YOLO的參數是freeze不動的</a:t>
            </a:r>
          </a:p>
          <a:p>
            <a:pPr/>
          </a:p>
          <a:p>
            <a:pPr/>
            <a:r>
              <a:t>以上就是我實驗的 direct deep learning 架構的三種模型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Shape 3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這個是大家都很熟悉的胸腔X光檢查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9" name="Shape 12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接下來是第三種架構，是本研究提出的架構</a:t>
            </a:r>
          </a:p>
          <a:p>
            <a:pPr/>
            <a:r>
              <a:t>two-stage classification method, TSCM</a:t>
            </a:r>
          </a:p>
          <a:p>
            <a:pPr/>
            <a:r>
              <a:t>為什麼要使用這個架構呢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Shape 12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8" name="Shape 12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我們知道，醫學電腦輔助系統是用來</a:t>
            </a:r>
          </a:p>
          <a:p>
            <a:pPr/>
            <a:r>
              <a:t>協助醫事人員找出一個檢測的異常</a:t>
            </a:r>
          </a:p>
          <a:p>
            <a:pPr/>
            <a:r>
              <a:t>所以他其實是寧可錯殺一百也不要放過一個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Shape 1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0" name="Shape 1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會比較關注 non-negative classes 的部分</a:t>
            </a:r>
          </a:p>
          <a:p>
            <a:pPr/>
            <a:r>
              <a:t>在這個問題中就是 陽性 或 污染</a:t>
            </a:r>
          </a:p>
          <a:p>
            <a:pPr/>
            <a:r>
              <a:t>系統目標會以</a:t>
            </a:r>
          </a:p>
          <a:p>
            <a:pPr/>
            <a:r>
              <a:t>提升 non-negative recall 為主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8" name="Shape 12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所以我的想法就是：</a:t>
            </a:r>
          </a:p>
          <a:p>
            <a:pPr/>
            <a:r>
              <a:t>為何不讓一個子模型專注於「找出異常」</a:t>
            </a:r>
          </a:p>
          <a:p>
            <a:pPr/>
            <a:r>
              <a:t>另一個模型再來 「分辨異常」呢？</a:t>
            </a:r>
          </a:p>
          <a:p>
            <a:pPr/>
            <a:r>
              <a:t>所以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Shape 13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5" name="Shape 1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提出了這個 TSCM 架構</a:t>
            </a: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Shape 13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6" name="Shape 13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首先看到模型上半部分的子模型A</a:t>
            </a:r>
          </a:p>
          <a:p>
            <a:pPr/>
            <a:r>
              <a:t>他是用來找出異常的</a:t>
            </a:r>
          </a:p>
          <a:p>
            <a:pPr/>
            <a:r>
              <a:t>可以看到他其實還是一個 encoder-decoder 架構</a:t>
            </a:r>
          </a:p>
          <a:p>
            <a:pPr/>
            <a:r>
              <a:t>只是從原本的三分類問題簡化為二分類問題</a:t>
            </a:r>
          </a:p>
          <a:p>
            <a:pPr/>
            <a:r>
              <a:t>所以在這裡，子模型的 n 設為 2</a:t>
            </a:r>
          </a:p>
          <a:p>
            <a:pPr/>
            <a:r>
              <a:t>輸出了兩個機率 pa 和 1-pa</a:t>
            </a:r>
          </a:p>
          <a:p>
            <a:pPr/>
            <a:r>
              <a:t>代表的就是 「陰性」以及 「非陰性」</a:t>
            </a: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Shape 13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8" name="Shape 13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下半部份的子模型 b</a:t>
            </a:r>
          </a:p>
          <a:p>
            <a:pPr/>
            <a:r>
              <a:t>同樣也是一個二分類問題</a:t>
            </a:r>
          </a:p>
          <a:p>
            <a:pPr/>
            <a:r>
              <a:t>輸出的 pb 及 1-pb 代表的是 陽性 以及 污染 的機率</a:t>
            </a: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1" name="Shape 13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那因為我將兩個子模型設計為互相獨立</a:t>
            </a:r>
          </a:p>
          <a:p>
            <a:pPr/>
            <a:r>
              <a:t>因此最後 y hat 就是利用簡單條件機率計算</a:t>
            </a:r>
          </a:p>
          <a:p>
            <a:pPr/>
            <a:r>
              <a:t>把兩個子模型的輸出得到最終結果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5" name="Shape 13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把TSCM導入剛剛提過的 CNN model</a:t>
            </a:r>
          </a:p>
          <a:p>
            <a:pPr/>
            <a:r>
              <a:t>就得到新的model  TSCNN</a:t>
            </a:r>
          </a:p>
          <a:p>
            <a:pPr/>
            <a:r>
              <a:t>在TSCNN中，總共有四組參數同時進行調整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Shape 13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3" name="Shape 13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同樣的，我也將TSCM套用到前面提到的 VGG model 和 YOLO model</a:t>
            </a:r>
          </a:p>
          <a:p>
            <a:pPr/>
            <a:r>
              <a:t>會得到兩個新model</a:t>
            </a:r>
          </a:p>
          <a:p>
            <a:pPr/>
            <a:r>
              <a:t>TSVGG 和 TSYOLO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3" name="Shape 3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這個則是痰液培養</a:t>
            </a:r>
          </a:p>
          <a:p>
            <a:pPr/>
            <a:r>
              <a:t>根據美國疾管署在2014出版的刊物表示</a:t>
            </a:r>
          </a:p>
          <a:p>
            <a:pPr/>
            <a:r>
              <a:t>這個方法是結核菌檢測的黃金標準</a:t>
            </a:r>
          </a:p>
          <a:p>
            <a:pPr/>
            <a:r>
              <a:t>那他也是本研究要實驗的對象</a:t>
            </a:r>
          </a:p>
          <a:p>
            <a:p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hape 13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3" name="Shape 13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接下來 是我的實驗結果</a:t>
            </a: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hape 13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3" name="Shape 13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首先是保留比例的決定</a:t>
            </a:r>
          </a:p>
          <a:p>
            <a:pPr/>
            <a:r>
              <a:t>前面提到</a:t>
            </a:r>
          </a:p>
          <a:p>
            <a:pPr/>
            <a:r>
              <a:t>我需要找到一個保留比例是可以最小化這個數值的</a:t>
            </a:r>
          </a:p>
          <a:p>
            <a:pPr/>
            <a:r>
              <a:t>經過實驗後</a:t>
            </a: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3" name="Shape 14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可以看到在 保留比例 為 0.8 的時候</a:t>
            </a:r>
          </a:p>
          <a:p>
            <a:pPr/>
            <a:r>
              <a:t>ssim 除以 訓練集大小 的值會最小</a:t>
            </a:r>
          </a:p>
          <a:p>
            <a:pPr/>
            <a:r>
              <a:t>也就是代表</a:t>
            </a:r>
          </a:p>
          <a:p>
            <a:pPr/>
            <a:r>
              <a:t>當我在留下前 80% 的資料做為訓練集</a:t>
            </a:r>
          </a:p>
          <a:p>
            <a:pPr/>
            <a:r>
              <a:t>並捨棄中間20%資料時</a:t>
            </a:r>
          </a:p>
          <a:p>
            <a:pPr/>
            <a:r>
              <a:t>我可以在保留最多資料的情況下得到最不相似的訓練和測試集</a:t>
            </a:r>
          </a:p>
          <a:p>
            <a:pPr/>
            <a:r>
              <a:t>因此接下來的實驗結果</a:t>
            </a:r>
          </a:p>
          <a:p>
            <a:pPr/>
            <a:r>
              <a:t>都是根據這樣的資料切割方法切出來的資料來進行</a:t>
            </a: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0" name="Shape 14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首先是第一列 baseline 的表現</a:t>
            </a:r>
          </a:p>
          <a:p>
            <a:pPr/>
            <a:r>
              <a:t>可以看到在污染這個類別上</a:t>
            </a:r>
          </a:p>
          <a:p>
            <a:pPr/>
            <a:r>
              <a:t>可以達到 88%的recall 和 98%的precision</a:t>
            </a:r>
          </a:p>
          <a:p>
            <a:pPr/>
            <a:r>
              <a:t>可是他在分辨陰性以及陽性上顯得非常的差</a:t>
            </a:r>
          </a:p>
          <a:p>
            <a:pPr/>
            <a:r>
              <a:t>應該是因為 污染的檢體</a:t>
            </a:r>
          </a:p>
          <a:p>
            <a:pPr/>
            <a:r>
              <a:t>在像素組成上與其他兩類非常不一樣所導致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Shape 14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7" name="Shape 14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下面幾列是 deep learning model 的表現</a:t>
            </a:r>
          </a:p>
          <a:p>
            <a:pPr/>
            <a:r>
              <a:t>不論是 CNN VGG 或是 YOLO，他們的表現都比 baseline 還要好</a:t>
            </a:r>
          </a:p>
          <a:p>
            <a:pPr/>
            <a:r>
              <a:t>也證明了 deep learning 方法 在判讀痰液培養結果上</a:t>
            </a:r>
          </a:p>
          <a:p>
            <a:pPr/>
            <a:r>
              <a:t>是可行的</a:t>
            </a: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Shape 14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5" name="Shape 14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而在這三個 deep learning 方法中</a:t>
            </a:r>
          </a:p>
          <a:p>
            <a:pPr/>
            <a:r>
              <a:t>VGG 和 YOLO 是 transfer learning 方法</a:t>
            </a:r>
          </a:p>
          <a:p>
            <a:pPr/>
            <a:r>
              <a:t>相比於CNN model，這兩個模型的表現顯然較好</a:t>
            </a:r>
          </a:p>
          <a:p>
            <a:pPr/>
            <a:r>
              <a:t>表示在本研究中</a:t>
            </a:r>
          </a:p>
          <a:p>
            <a:pPr/>
            <a:r>
              <a:t>transfer learning 確實成功克服了訓練資料不足的問題</a:t>
            </a: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3" name="Shape 14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在這三個 deep learning model 中</a:t>
            </a:r>
          </a:p>
          <a:p>
            <a:pPr/>
            <a:r>
              <a:t>表現最好的的是 YOLO model</a:t>
            </a:r>
          </a:p>
          <a:p>
            <a:pPr/>
            <a:r>
              <a:t>他在 non-negative class 的 recall 達到了 95%</a:t>
            </a: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Shape 14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0" name="Shape 14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接下來討論本研究所提出的 TSCM 架構</a:t>
            </a:r>
          </a:p>
          <a:p>
            <a:pPr/>
            <a:r>
              <a:t>是否真的可以提昇 Non-negative class 的 recall</a:t>
            </a: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8" name="Shape 14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 CNN model，若使用了 TSCM</a:t>
            </a:r>
          </a:p>
          <a:p>
            <a:pPr/>
            <a:r>
              <a:t>陽性的 recall 從 64% 進步了 23%</a:t>
            </a: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Shape 14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6" name="Shape 14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VGG 則進步了 5%</a:t>
            </a:r>
          </a:p>
          <a:p>
            <a:pPr/>
            <a:r>
              <a:t>從 82% 到 87%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6" name="Shape 3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以上提到的檢測方法都需要經由醫檢師以及醫師完成</a:t>
            </a:r>
          </a:p>
          <a:p>
            <a:pPr/>
            <a:r>
              <a:t>都是非常耗時且耗神的方法</a:t>
            </a:r>
          </a:p>
          <a:p>
            <a:pPr/>
            <a:r>
              <a:t>為了加速肺結核的檢測，需要有電腦輔助的檢測系統協助，也就是 CADx</a:t>
            </a: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4" name="Shape 14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TS-YOLO 則比 YOLO 進步了 9%</a:t>
            </a:r>
          </a:p>
          <a:p>
            <a:pPr/>
            <a:r>
              <a:t>最終達到 96% 的 recall</a:t>
            </a: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Shape 14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2" name="Shape 14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 non-negative 的 recall 部分，</a:t>
            </a:r>
          </a:p>
          <a:p>
            <a:pPr/>
            <a:r>
              <a:t>TS-CNN 比 CNN 進步了 14%</a:t>
            </a: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Shape 14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1" name="Shape 14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在兩個 transfer learning model 上</a:t>
            </a:r>
          </a:p>
          <a:p>
            <a:pPr/>
            <a:r>
              <a:t>則都進步了 3%</a:t>
            </a: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1" name="Shape 14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但是值得注意的是</a:t>
            </a:r>
          </a:p>
          <a:p>
            <a:pPr/>
            <a:r>
              <a:t>若是使用了 TSCM 架構</a:t>
            </a:r>
          </a:p>
          <a:p>
            <a:pPr/>
            <a:r>
              <a:t>這三個模型的 non-negative precision 都有稍微下降</a:t>
            </a:r>
          </a:p>
          <a:p>
            <a:pPr/>
            <a:r>
              <a:t>應該是因為讓模型過度強調了 non-negative</a:t>
            </a:r>
          </a:p>
          <a:p>
            <a:pPr/>
            <a:r>
              <a:t>使得模型往這邊稍微 bias 了</a:t>
            </a: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Shape 15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1" name="Shape 15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以下是本研究的全部模型實驗結果討論</a:t>
            </a:r>
          </a:p>
          <a:p>
            <a:pPr/>
            <a:r>
              <a:t>由於污染檢體與其他兩類的巨大差異</a:t>
            </a:r>
          </a:p>
          <a:p>
            <a:pPr/>
            <a:r>
              <a:t>在任何模型下，污染的判別都是很不錯的</a:t>
            </a:r>
          </a:p>
          <a:p>
            <a:pPr/>
            <a:r>
              <a:t>但在分辨陰性以及陽性的能力上就比較不好</a:t>
            </a: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0" name="Shape 15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雖然在 CNN model 中，因為deep learning 的導入而使得</a:t>
            </a:r>
          </a:p>
          <a:p>
            <a:pPr/>
            <a:r>
              <a:t>陽性的 recall 上升了 29%</a:t>
            </a:r>
          </a:p>
          <a:p>
            <a:pPr/>
            <a:r>
              <a:t>但因為訓練資料不足，使得他的 recall 還是只有 64%</a:t>
            </a:r>
          </a:p>
          <a:p>
            <a:pPr/>
            <a:r>
              <a:t>不盡理想</a:t>
            </a: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Shape 15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9" name="Shape 15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所以藉由使用 transfer learning 來克服資料過少的問題</a:t>
            </a: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Shape 15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1" name="Shape 15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並加入了 TSCM 架構來提昇 non-negative recall</a:t>
            </a:r>
          </a:p>
          <a:p>
            <a:pPr/>
            <a:r>
              <a:t>最終系統終於能夠辨別三種痰液培養的結果</a:t>
            </a: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Shape 15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0" name="Shape 15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那在 TS-YOLO model 中</a:t>
            </a:r>
          </a:p>
          <a:p>
            <a:pPr/>
            <a:r>
              <a:t>non-negative 的 recall 達到了 98%</a:t>
            </a:r>
          </a:p>
          <a:p>
            <a:pPr/>
            <a:r>
              <a:t>代表 98% 的異常檢體都能被檢測到</a:t>
            </a: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Shape 15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5" name="Shape 15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最後是我的結論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mailto:youremail@myemail.com?subject=" TargetMode="External"/><Relationship Id="rId3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mailto:youremail@myemail.com?subject=" TargetMode="External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3253449" y="132917"/>
            <a:ext cx="466268" cy="477671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/>
          <p:nvPr>
            <p:ph type="body" sz="quarter" idx="13"/>
          </p:nvPr>
        </p:nvSpPr>
        <p:spPr>
          <a:xfrm>
            <a:off x="4833937" y="8947546"/>
            <a:ext cx="14716126" cy="7143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–王大明</a:t>
            </a:r>
          </a:p>
        </p:txBody>
      </p:sp>
      <p:sp>
        <p:nvSpPr>
          <p:cNvPr id="94" name="「在此輸入名言語錄。」"/>
          <p:cNvSpPr txBox="1"/>
          <p:nvPr>
            <p:ph type="body" sz="quarter" idx="14"/>
          </p:nvPr>
        </p:nvSpPr>
        <p:spPr>
          <a:xfrm>
            <a:off x="4833937" y="5945187"/>
            <a:ext cx="14716126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/>
          <p:nvPr>
            <p:ph type="pic" idx="13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Keynote Theme"/>
          <p:cNvSpPr txBox="1"/>
          <p:nvPr>
            <p:ph type="body" sz="quarter" idx="13"/>
          </p:nvPr>
        </p:nvSpPr>
        <p:spPr>
          <a:xfrm>
            <a:off x="6669694" y="5215841"/>
            <a:ext cx="14713427" cy="1632419"/>
          </a:xfrm>
          <a:prstGeom prst="rect">
            <a:avLst/>
          </a:prstGeom>
        </p:spPr>
        <p:txBody>
          <a:bodyPr wrap="none" lIns="53578" tIns="53578" rIns="53578" bIns="53578">
            <a:spAutoFit/>
          </a:bodyPr>
          <a:lstStyle/>
          <a:p>
            <a:pPr marL="0" indent="0">
              <a:spcBef>
                <a:spcPts val="0"/>
              </a:spcBef>
              <a:buSzTx/>
              <a:buNone/>
              <a:defRPr cap="all" spc="2400" sz="10000">
                <a:solidFill>
                  <a:srgbClr val="D2D1D2"/>
                </a:solidFill>
              </a:defRPr>
            </a:pPr>
            <a:r>
              <a:rPr b="1"/>
              <a:t>Key</a:t>
            </a:r>
            <a:r>
              <a:t>note Theme</a:t>
            </a:r>
          </a:p>
        </p:txBody>
      </p:sp>
      <p:sp>
        <p:nvSpPr>
          <p:cNvPr id="118" name="Mirum est notare quam littera gothica"/>
          <p:cNvSpPr txBox="1"/>
          <p:nvPr>
            <p:ph type="body" sz="quarter" idx="14"/>
          </p:nvPr>
        </p:nvSpPr>
        <p:spPr>
          <a:xfrm>
            <a:off x="6673399" y="6475198"/>
            <a:ext cx="7728602" cy="603208"/>
          </a:xfrm>
          <a:prstGeom prst="rect">
            <a:avLst/>
          </a:prstGeom>
        </p:spPr>
        <p:txBody>
          <a:bodyPr lIns="53578" tIns="53578" rIns="53578" bIns="53578">
            <a:noAutofit/>
          </a:bodyPr>
          <a:lstStyle>
            <a:lvl1pPr marL="0" indent="0" defTabSz="642937">
              <a:spcBef>
                <a:spcPts val="0"/>
              </a:spcBef>
              <a:buSzTx/>
              <a:buNone/>
              <a:defRPr b="1" i="1" spc="95" sz="3200">
                <a:solidFill>
                  <a:srgbClr val="AFAFB0"/>
                </a:solidFill>
              </a:defRPr>
            </a:lvl1pPr>
          </a:lstStyle>
          <a:p>
            <a:pPr/>
            <a:r>
              <a:t>Mirum est notare quam littera gothica</a:t>
            </a:r>
          </a:p>
        </p:txBody>
      </p:sp>
      <p:sp>
        <p:nvSpPr>
          <p:cNvPr id="119" name="線條"/>
          <p:cNvSpPr/>
          <p:nvPr>
            <p:ph type="body" sz="quarter" idx="15"/>
          </p:nvPr>
        </p:nvSpPr>
        <p:spPr>
          <a:xfrm>
            <a:off x="6704647" y="7893890"/>
            <a:ext cx="1339454" cy="1"/>
          </a:xfrm>
          <a:prstGeom prst="line">
            <a:avLst/>
          </a:prstGeom>
          <a:ln w="63500">
            <a:solidFill>
              <a:srgbClr val="C6C5C6"/>
            </a:solidFill>
          </a:ln>
        </p:spPr>
        <p:txBody>
          <a:bodyPr lIns="53578" tIns="53578" rIns="53578" bIns="53578"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b="1" sz="5000">
                <a:solidFill>
                  <a:srgbClr val="6F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0" name="三角形"/>
          <p:cNvSpPr/>
          <p:nvPr>
            <p:ph type="body" sz="quarter" idx="16"/>
          </p:nvPr>
        </p:nvSpPr>
        <p:spPr>
          <a:xfrm rot="5400000">
            <a:off x="6216617" y="6032791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21" name="三角形"/>
          <p:cNvSpPr/>
          <p:nvPr>
            <p:ph type="body" sz="quarter" idx="17"/>
          </p:nvPr>
        </p:nvSpPr>
        <p:spPr>
          <a:xfrm rot="5400000">
            <a:off x="6216617" y="6389978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22" name="三角形"/>
          <p:cNvSpPr/>
          <p:nvPr>
            <p:ph type="body" sz="quarter" idx="18"/>
          </p:nvPr>
        </p:nvSpPr>
        <p:spPr>
          <a:xfrm rot="5400000">
            <a:off x="6216617" y="5675603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23" name="三角形"/>
          <p:cNvSpPr/>
          <p:nvPr>
            <p:ph type="body" sz="quarter" idx="19"/>
          </p:nvPr>
        </p:nvSpPr>
        <p:spPr>
          <a:xfrm rot="5400000">
            <a:off x="6216617" y="6747165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24" name="三角形"/>
          <p:cNvSpPr/>
          <p:nvPr>
            <p:ph type="body" sz="quarter" idx="20"/>
          </p:nvPr>
        </p:nvSpPr>
        <p:spPr>
          <a:xfrm rot="5400000">
            <a:off x="6216617" y="7104353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125" name="ican.png" descr="ic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090" y="12878841"/>
            <a:ext cx="4858101" cy="626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endTB.png" descr="endT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16433" y="12878891"/>
            <a:ext cx="950179" cy="62656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幻燈片編號"/>
          <p:cNvSpPr txBox="1"/>
          <p:nvPr>
            <p:ph type="sldNum" sz="quarter" idx="2"/>
          </p:nvPr>
        </p:nvSpPr>
        <p:spPr>
          <a:xfrm>
            <a:off x="23249069" y="229857"/>
            <a:ext cx="684908" cy="716758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e Company's G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"/>
          <p:cNvSpPr txBox="1"/>
          <p:nvPr>
            <p:ph type="body" sz="quarter" idx="13"/>
          </p:nvPr>
        </p:nvSpPr>
        <p:spPr>
          <a:xfrm>
            <a:off x="6687530" y="5602826"/>
            <a:ext cx="629470" cy="1012474"/>
          </a:xfrm>
          <a:prstGeom prst="rect">
            <a:avLst/>
          </a:prstGeom>
        </p:spPr>
        <p:txBody>
          <a:bodyPr lIns="53578" tIns="53578" rIns="53578" bIns="53578">
            <a:noAutofit/>
          </a:bodyPr>
          <a:lstStyle>
            <a:lvl1pPr marL="0" indent="0" algn="ctr" defTabSz="642937">
              <a:spcBef>
                <a:spcPts val="0"/>
              </a:spcBef>
              <a:buSzTx/>
              <a:buNone/>
              <a:defRPr cap="all" strike="sngStrike" sz="6000">
                <a:solidFill>
                  <a:srgbClr val="EC4048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35" name="Nam liber tempor cum soluta nobis eleifend option congue nihil imperdiet doming id quod mazim placerat facer possim assum. Typi non habent claritatem insitam; est usus legentis in iis"/>
          <p:cNvSpPr txBox="1"/>
          <p:nvPr>
            <p:ph type="body" sz="quarter" idx="14"/>
          </p:nvPr>
        </p:nvSpPr>
        <p:spPr>
          <a:xfrm>
            <a:off x="7435498" y="5430272"/>
            <a:ext cx="4385237" cy="2308116"/>
          </a:xfrm>
          <a:prstGeom prst="rect">
            <a:avLst/>
          </a:prstGeom>
        </p:spPr>
        <p:txBody>
          <a:bodyPr lIns="53578" tIns="53578" rIns="53578" bIns="53578">
            <a:spAutoFit/>
          </a:bodyPr>
          <a:lstStyle>
            <a:lvl1pPr marL="0" indent="0" algn="just">
              <a:spcBef>
                <a:spcPts val="0"/>
              </a:spcBef>
              <a:buSzTx/>
              <a:buNone/>
              <a:defRPr sz="2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Nam liber tempor cum soluta nobis eleifend option congue nihil imperdiet doming id quod mazim placerat facer possim assum. Typi non habent claritatem insitam; est usus legentis in iis</a:t>
            </a:r>
          </a:p>
        </p:txBody>
      </p:sp>
      <p:sp>
        <p:nvSpPr>
          <p:cNvPr id="136" name="2"/>
          <p:cNvSpPr txBox="1"/>
          <p:nvPr>
            <p:ph type="body" sz="quarter" idx="15"/>
          </p:nvPr>
        </p:nvSpPr>
        <p:spPr>
          <a:xfrm>
            <a:off x="6687530" y="8018307"/>
            <a:ext cx="629470" cy="1012474"/>
          </a:xfrm>
          <a:prstGeom prst="rect">
            <a:avLst/>
          </a:prstGeom>
        </p:spPr>
        <p:txBody>
          <a:bodyPr lIns="53578" tIns="53578" rIns="53578" bIns="53578">
            <a:noAutofit/>
          </a:bodyPr>
          <a:lstStyle>
            <a:lvl1pPr marL="0" indent="0" algn="ctr" defTabSz="642937">
              <a:spcBef>
                <a:spcPts val="0"/>
              </a:spcBef>
              <a:buSzTx/>
              <a:buNone/>
              <a:defRPr cap="all" strike="sngStrike" sz="6000">
                <a:solidFill>
                  <a:srgbClr val="EC4048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37" name="Nam liber tempor cum soluta nobis eleifend option congue nihil imperdiet doming id quod mazim placerat facer possim assum. Typi non habent claritatem insitam; est usus legentis in iis"/>
          <p:cNvSpPr txBox="1"/>
          <p:nvPr>
            <p:ph type="body" sz="quarter" idx="16"/>
          </p:nvPr>
        </p:nvSpPr>
        <p:spPr>
          <a:xfrm>
            <a:off x="7417639" y="7841287"/>
            <a:ext cx="4420956" cy="2308116"/>
          </a:xfrm>
          <a:prstGeom prst="rect">
            <a:avLst/>
          </a:prstGeom>
        </p:spPr>
        <p:txBody>
          <a:bodyPr lIns="53578" tIns="53578" rIns="53578" bIns="53578">
            <a:spAutoFit/>
          </a:bodyPr>
          <a:lstStyle>
            <a:lvl1pPr marL="0" indent="0" algn="just">
              <a:spcBef>
                <a:spcPts val="0"/>
              </a:spcBef>
              <a:buSzTx/>
              <a:buNone/>
              <a:defRPr sz="2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Nam liber tempor cum soluta nobis eleifend option congue nihil imperdiet doming id quod mazim placerat facer possim assum. Typi non habent claritatem insitam; est usus legentis in iis</a:t>
            </a:r>
          </a:p>
        </p:txBody>
      </p:sp>
      <p:sp>
        <p:nvSpPr>
          <p:cNvPr id="138" name="3"/>
          <p:cNvSpPr txBox="1"/>
          <p:nvPr>
            <p:ph type="body" sz="quarter" idx="17"/>
          </p:nvPr>
        </p:nvSpPr>
        <p:spPr>
          <a:xfrm>
            <a:off x="12545406" y="5602826"/>
            <a:ext cx="629470" cy="1012474"/>
          </a:xfrm>
          <a:prstGeom prst="rect">
            <a:avLst/>
          </a:prstGeom>
        </p:spPr>
        <p:txBody>
          <a:bodyPr lIns="53578" tIns="53578" rIns="53578" bIns="53578">
            <a:noAutofit/>
          </a:bodyPr>
          <a:lstStyle>
            <a:lvl1pPr marL="0" indent="0" algn="ctr" defTabSz="642937">
              <a:spcBef>
                <a:spcPts val="0"/>
              </a:spcBef>
              <a:buSzTx/>
              <a:buNone/>
              <a:defRPr cap="all" strike="sngStrike" sz="6000">
                <a:solidFill>
                  <a:srgbClr val="EC4048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39" name="Nam liber tempor cum soluta nobis eleifend option congue nihil imperdiet doming id quod mazim placerat facer possim assum. Typi non habent claritatem insitam; est usus legentis in iis"/>
          <p:cNvSpPr txBox="1"/>
          <p:nvPr>
            <p:ph type="body" sz="quarter" idx="18"/>
          </p:nvPr>
        </p:nvSpPr>
        <p:spPr>
          <a:xfrm>
            <a:off x="13293373" y="5430272"/>
            <a:ext cx="4385237" cy="2308116"/>
          </a:xfrm>
          <a:prstGeom prst="rect">
            <a:avLst/>
          </a:prstGeom>
        </p:spPr>
        <p:txBody>
          <a:bodyPr lIns="53578" tIns="53578" rIns="53578" bIns="53578">
            <a:spAutoFit/>
          </a:bodyPr>
          <a:lstStyle>
            <a:lvl1pPr marL="0" indent="0" algn="just">
              <a:spcBef>
                <a:spcPts val="0"/>
              </a:spcBef>
              <a:buSzTx/>
              <a:buNone/>
              <a:defRPr sz="2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Nam liber tempor cum soluta nobis eleifend option congue nihil imperdiet doming id quod mazim placerat facer possim assum. Typi non habent claritatem insitam; est usus legentis in iis</a:t>
            </a:r>
          </a:p>
        </p:txBody>
      </p:sp>
      <p:sp>
        <p:nvSpPr>
          <p:cNvPr id="140" name="4"/>
          <p:cNvSpPr txBox="1"/>
          <p:nvPr>
            <p:ph type="body" sz="quarter" idx="19"/>
          </p:nvPr>
        </p:nvSpPr>
        <p:spPr>
          <a:xfrm>
            <a:off x="12545406" y="8018307"/>
            <a:ext cx="629470" cy="1012474"/>
          </a:xfrm>
          <a:prstGeom prst="rect">
            <a:avLst/>
          </a:prstGeom>
        </p:spPr>
        <p:txBody>
          <a:bodyPr lIns="53578" tIns="53578" rIns="53578" bIns="53578">
            <a:noAutofit/>
          </a:bodyPr>
          <a:lstStyle>
            <a:lvl1pPr marL="0" indent="0" algn="ctr" defTabSz="642937">
              <a:spcBef>
                <a:spcPts val="0"/>
              </a:spcBef>
              <a:buSzTx/>
              <a:buNone/>
              <a:defRPr cap="all" strike="sngStrike" sz="6000">
                <a:solidFill>
                  <a:srgbClr val="EC4048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41" name="Nam liber tempor cum soluta nobis eleifend option congue nihil imperdiet doming id quod mazim placerat facer possim assum. Typi non habent claritatem insitam; est usus legentis in iis"/>
          <p:cNvSpPr txBox="1"/>
          <p:nvPr>
            <p:ph type="body" sz="quarter" idx="20"/>
          </p:nvPr>
        </p:nvSpPr>
        <p:spPr>
          <a:xfrm>
            <a:off x="13275515" y="7841287"/>
            <a:ext cx="4420955" cy="2308116"/>
          </a:xfrm>
          <a:prstGeom prst="rect">
            <a:avLst/>
          </a:prstGeom>
        </p:spPr>
        <p:txBody>
          <a:bodyPr lIns="53578" tIns="53578" rIns="53578" bIns="53578">
            <a:spAutoFit/>
          </a:bodyPr>
          <a:lstStyle>
            <a:lvl1pPr marL="0" indent="0" algn="just">
              <a:spcBef>
                <a:spcPts val="0"/>
              </a:spcBef>
              <a:buSzTx/>
              <a:buNone/>
              <a:defRPr sz="2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Nam liber tempor cum soluta nobis eleifend option congue nihil imperdiet doming id quod mazim placerat facer possim assum. Typi non habent claritatem insitam; est usus legentis in iis</a:t>
            </a:r>
          </a:p>
        </p:txBody>
      </p:sp>
      <p:sp>
        <p:nvSpPr>
          <p:cNvPr id="142" name="三角形"/>
          <p:cNvSpPr/>
          <p:nvPr>
            <p:ph type="body" sz="quarter" idx="21"/>
          </p:nvPr>
        </p:nvSpPr>
        <p:spPr>
          <a:xfrm rot="5400000">
            <a:off x="787828" y="865824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3" name="三角形"/>
          <p:cNvSpPr/>
          <p:nvPr>
            <p:ph type="body" sz="quarter" idx="22"/>
          </p:nvPr>
        </p:nvSpPr>
        <p:spPr>
          <a:xfrm rot="5400000">
            <a:off x="787828" y="1223011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4" name="三角形"/>
          <p:cNvSpPr/>
          <p:nvPr>
            <p:ph type="body" sz="quarter" idx="23"/>
          </p:nvPr>
        </p:nvSpPr>
        <p:spPr>
          <a:xfrm rot="5400000">
            <a:off x="787828" y="508636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5" name="三角形"/>
          <p:cNvSpPr/>
          <p:nvPr>
            <p:ph type="body" sz="quarter" idx="24"/>
          </p:nvPr>
        </p:nvSpPr>
        <p:spPr>
          <a:xfrm rot="5400000">
            <a:off x="787828" y="1580198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6" name="三角形"/>
          <p:cNvSpPr/>
          <p:nvPr>
            <p:ph type="body" sz="quarter" idx="25"/>
          </p:nvPr>
        </p:nvSpPr>
        <p:spPr>
          <a:xfrm rot="5400000">
            <a:off x="787828" y="1937386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7" name="outline"/>
          <p:cNvSpPr txBox="1"/>
          <p:nvPr>
            <p:ph type="body" sz="quarter" idx="26"/>
          </p:nvPr>
        </p:nvSpPr>
        <p:spPr>
          <a:xfrm>
            <a:off x="1472460" y="567377"/>
            <a:ext cx="6383725" cy="1533029"/>
          </a:xfrm>
          <a:prstGeom prst="rect">
            <a:avLst/>
          </a:prstGeom>
        </p:spPr>
        <p:txBody>
          <a:bodyPr wrap="none" lIns="53578" tIns="53578" rIns="53578" bIns="53578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b="1" cap="all" spc="1127" sz="9400">
                <a:solidFill>
                  <a:srgbClr val="A6AAA9"/>
                </a:solidFill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48" name="幻燈片編號"/>
          <p:cNvSpPr txBox="1"/>
          <p:nvPr>
            <p:ph type="sldNum" sz="quarter" idx="2"/>
          </p:nvPr>
        </p:nvSpPr>
        <p:spPr>
          <a:xfrm>
            <a:off x="23253700" y="228600"/>
            <a:ext cx="684908" cy="716757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49" name="endTB.png" descr="endT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16433" y="12878891"/>
            <a:ext cx="950179" cy="626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Keynote Theme"/>
          <p:cNvSpPr txBox="1"/>
          <p:nvPr>
            <p:ph type="body" sz="quarter" idx="13"/>
          </p:nvPr>
        </p:nvSpPr>
        <p:spPr>
          <a:xfrm>
            <a:off x="6669694" y="5215841"/>
            <a:ext cx="14713427" cy="1632419"/>
          </a:xfrm>
          <a:prstGeom prst="rect">
            <a:avLst/>
          </a:prstGeom>
        </p:spPr>
        <p:txBody>
          <a:bodyPr wrap="none" lIns="53578" tIns="53578" rIns="53578" bIns="53578">
            <a:spAutoFit/>
          </a:bodyPr>
          <a:lstStyle/>
          <a:p>
            <a:pPr marL="0" indent="0">
              <a:spcBef>
                <a:spcPts val="0"/>
              </a:spcBef>
              <a:buSzTx/>
              <a:buNone/>
              <a:defRPr cap="all" spc="2400" sz="10000">
                <a:solidFill>
                  <a:srgbClr val="D2D1D2"/>
                </a:solidFill>
              </a:defRPr>
            </a:pPr>
            <a:r>
              <a:rPr b="1"/>
              <a:t>Key</a:t>
            </a:r>
            <a:r>
              <a:t>note Theme</a:t>
            </a:r>
          </a:p>
        </p:txBody>
      </p:sp>
      <p:sp>
        <p:nvSpPr>
          <p:cNvPr id="157" name="Mirum est notare quam littera gothica"/>
          <p:cNvSpPr txBox="1"/>
          <p:nvPr>
            <p:ph type="body" sz="quarter" idx="14"/>
          </p:nvPr>
        </p:nvSpPr>
        <p:spPr>
          <a:xfrm>
            <a:off x="6673399" y="6475198"/>
            <a:ext cx="7728602" cy="603208"/>
          </a:xfrm>
          <a:prstGeom prst="rect">
            <a:avLst/>
          </a:prstGeom>
        </p:spPr>
        <p:txBody>
          <a:bodyPr lIns="53578" tIns="53578" rIns="53578" bIns="53578">
            <a:noAutofit/>
          </a:bodyPr>
          <a:lstStyle>
            <a:lvl1pPr marL="0" indent="0" defTabSz="642937">
              <a:spcBef>
                <a:spcPts val="0"/>
              </a:spcBef>
              <a:buSzTx/>
              <a:buNone/>
              <a:defRPr b="1" i="1" spc="95" sz="3200">
                <a:solidFill>
                  <a:srgbClr val="AFAFB0"/>
                </a:solidFill>
              </a:defRPr>
            </a:lvl1pPr>
          </a:lstStyle>
          <a:p>
            <a:pPr/>
            <a:r>
              <a:t>Mirum est notare quam littera gothica</a:t>
            </a:r>
          </a:p>
        </p:txBody>
      </p:sp>
      <p:sp>
        <p:nvSpPr>
          <p:cNvPr id="158" name="線條"/>
          <p:cNvSpPr/>
          <p:nvPr>
            <p:ph type="body" sz="quarter" idx="15"/>
          </p:nvPr>
        </p:nvSpPr>
        <p:spPr>
          <a:xfrm>
            <a:off x="6722506" y="7679577"/>
            <a:ext cx="1339454" cy="1"/>
          </a:xfrm>
          <a:prstGeom prst="line">
            <a:avLst/>
          </a:prstGeom>
          <a:ln w="63500">
            <a:solidFill>
              <a:srgbClr val="C6C5C6"/>
            </a:solidFill>
          </a:ln>
        </p:spPr>
        <p:txBody>
          <a:bodyPr lIns="53578" tIns="53578" rIns="53578" bIns="53578"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b="1" sz="5000">
                <a:solidFill>
                  <a:srgbClr val="6F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9" name="三角形"/>
          <p:cNvSpPr/>
          <p:nvPr>
            <p:ph type="body" sz="quarter" idx="16"/>
          </p:nvPr>
        </p:nvSpPr>
        <p:spPr>
          <a:xfrm rot="5400000">
            <a:off x="6216617" y="6032791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C3F48"/>
          </a:solidFill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0" name="三角形"/>
          <p:cNvSpPr/>
          <p:nvPr>
            <p:ph type="body" sz="quarter" idx="17"/>
          </p:nvPr>
        </p:nvSpPr>
        <p:spPr>
          <a:xfrm rot="5400000">
            <a:off x="6216617" y="6389978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C3F48"/>
          </a:solidFill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1" name="三角形"/>
          <p:cNvSpPr/>
          <p:nvPr>
            <p:ph type="body" sz="quarter" idx="18"/>
          </p:nvPr>
        </p:nvSpPr>
        <p:spPr>
          <a:xfrm rot="5400000">
            <a:off x="6216617" y="5675603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2D1D2"/>
          </a:solidFill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2" name="三角形"/>
          <p:cNvSpPr/>
          <p:nvPr>
            <p:ph type="body" sz="quarter" idx="19"/>
          </p:nvPr>
        </p:nvSpPr>
        <p:spPr>
          <a:xfrm rot="5400000">
            <a:off x="6216617" y="6747165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C3F48"/>
          </a:solidFill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3" name="三角形"/>
          <p:cNvSpPr/>
          <p:nvPr>
            <p:ph type="body" sz="quarter" idx="20"/>
          </p:nvPr>
        </p:nvSpPr>
        <p:spPr>
          <a:xfrm rot="5400000">
            <a:off x="6216617" y="7104353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C3F48"/>
          </a:solidFill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4" name="Company name,  5647 Street Address, Country"/>
          <p:cNvSpPr txBox="1"/>
          <p:nvPr>
            <p:ph type="body" sz="quarter" idx="21"/>
          </p:nvPr>
        </p:nvSpPr>
        <p:spPr>
          <a:xfrm>
            <a:off x="14428071" y="9510630"/>
            <a:ext cx="3653873" cy="784852"/>
          </a:xfrm>
          <a:prstGeom prst="rect">
            <a:avLst/>
          </a:prstGeom>
        </p:spPr>
        <p:txBody>
          <a:bodyPr lIns="53578" tIns="53578" rIns="53578" bIns="53578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Company name,  5647 Street Address, Country</a:t>
            </a:r>
          </a:p>
        </p:txBody>
      </p:sp>
      <p:sp>
        <p:nvSpPr>
          <p:cNvPr id="165" name="youremail@myemail.com"/>
          <p:cNvSpPr txBox="1"/>
          <p:nvPr>
            <p:ph type="body" sz="quarter" idx="22"/>
          </p:nvPr>
        </p:nvSpPr>
        <p:spPr>
          <a:xfrm>
            <a:off x="14685302" y="10339451"/>
            <a:ext cx="3407305" cy="379926"/>
          </a:xfrm>
          <a:prstGeom prst="rect">
            <a:avLst/>
          </a:prstGeom>
        </p:spPr>
        <p:txBody>
          <a:bodyPr lIns="53578" tIns="53578" rIns="53578" bIns="53578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1800" u="sng">
                <a:solidFill>
                  <a:srgbClr val="EC4048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youremail@myemail.com</a:t>
            </a:r>
          </a:p>
        </p:txBody>
      </p:sp>
      <p:sp>
        <p:nvSpPr>
          <p:cNvPr id="166" name="Phone:  1(355)979 68 76"/>
          <p:cNvSpPr txBox="1"/>
          <p:nvPr>
            <p:ph type="body" sz="quarter" idx="23"/>
          </p:nvPr>
        </p:nvSpPr>
        <p:spPr>
          <a:xfrm>
            <a:off x="14680313" y="10629276"/>
            <a:ext cx="3417281" cy="379927"/>
          </a:xfrm>
          <a:prstGeom prst="rect">
            <a:avLst/>
          </a:prstGeom>
        </p:spPr>
        <p:txBody>
          <a:bodyPr lIns="53578" tIns="53578" rIns="53578" bIns="53578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1800">
                <a:solidFill>
                  <a:srgbClr val="EC404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Phone:  1(355)979 68 76</a:t>
            </a:r>
          </a:p>
        </p:txBody>
      </p:sp>
      <p:sp>
        <p:nvSpPr>
          <p:cNvPr id="167" name="幻燈片編號"/>
          <p:cNvSpPr txBox="1"/>
          <p:nvPr>
            <p:ph type="sldNum" sz="quarter" idx="2"/>
          </p:nvPr>
        </p:nvSpPr>
        <p:spPr>
          <a:xfrm>
            <a:off x="23253700" y="228600"/>
            <a:ext cx="684908" cy="716757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8" name="endTB.png" descr="endT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16433" y="12878891"/>
            <a:ext cx="950179" cy="626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World Map 拷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Introduction"/>
          <p:cNvSpPr txBox="1"/>
          <p:nvPr>
            <p:ph type="body" sz="quarter" idx="13"/>
          </p:nvPr>
        </p:nvSpPr>
        <p:spPr>
          <a:xfrm>
            <a:off x="795132" y="476469"/>
            <a:ext cx="3223186" cy="652696"/>
          </a:xfrm>
          <a:prstGeom prst="rect">
            <a:avLst/>
          </a:prstGeom>
        </p:spPr>
        <p:txBody>
          <a:bodyPr wrap="none" lIns="53578" tIns="53578" rIns="53578" bIns="53578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pc="216" sz="36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Introduction</a:t>
            </a:r>
          </a:p>
        </p:txBody>
      </p:sp>
      <p:pic>
        <p:nvPicPr>
          <p:cNvPr id="176" name="線條 線條" descr="線條 線條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7357" y="2217684"/>
            <a:ext cx="1936871" cy="63501"/>
          </a:xfrm>
          <a:prstGeom prst="rect">
            <a:avLst/>
          </a:prstGeom>
        </p:spPr>
      </p:pic>
      <p:sp>
        <p:nvSpPr>
          <p:cNvPr id="178" name="三角形"/>
          <p:cNvSpPr/>
          <p:nvPr/>
        </p:nvSpPr>
        <p:spPr>
          <a:xfrm rot="5400000">
            <a:off x="728264" y="739168"/>
            <a:ext cx="210584" cy="127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9" name="肺結核全球現狀"/>
          <p:cNvSpPr txBox="1"/>
          <p:nvPr>
            <p:ph type="body" sz="quarter" idx="14"/>
          </p:nvPr>
        </p:nvSpPr>
        <p:spPr>
          <a:xfrm>
            <a:off x="1228577" y="968053"/>
            <a:ext cx="6339302" cy="1275558"/>
          </a:xfrm>
          <a:prstGeom prst="rect">
            <a:avLst/>
          </a:prstGeom>
        </p:spPr>
        <p:txBody>
          <a:bodyPr wrap="none" lIns="53578" tIns="53578" rIns="53578" bIns="53578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b="1"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肺結核全球現狀</a:t>
            </a:r>
          </a:p>
        </p:txBody>
      </p:sp>
      <p:sp>
        <p:nvSpPr>
          <p:cNvPr id="180" name="幻燈片編號"/>
          <p:cNvSpPr txBox="1"/>
          <p:nvPr>
            <p:ph type="sldNum" sz="quarter" idx="2"/>
          </p:nvPr>
        </p:nvSpPr>
        <p:spPr>
          <a:xfrm>
            <a:off x="23253700" y="228600"/>
            <a:ext cx="684908" cy="716757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81" name="endTB.png" descr="endT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16433" y="12878891"/>
            <a:ext cx="950179" cy="626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World Map 拷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緒論"/>
          <p:cNvSpPr txBox="1"/>
          <p:nvPr>
            <p:ph type="body" sz="quarter" idx="13"/>
          </p:nvPr>
        </p:nvSpPr>
        <p:spPr>
          <a:xfrm>
            <a:off x="341621" y="297842"/>
            <a:ext cx="945336" cy="546101"/>
          </a:xfrm>
          <a:prstGeom prst="rect">
            <a:avLst/>
          </a:prstGeom>
        </p:spPr>
        <p:txBody>
          <a:bodyPr wrap="none" lIns="38100" tIns="38100" rIns="38100" bIns="38100">
            <a:spAutoFit/>
          </a:bodyPr>
          <a:lstStyle>
            <a:lvl1pPr marL="0" indent="0" defTabSz="584200">
              <a:spcBef>
                <a:spcPts val="0"/>
              </a:spcBef>
              <a:buSzTx/>
              <a:buNone/>
              <a:defRPr spc="156" sz="26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緒論</a:t>
            </a:r>
          </a:p>
        </p:txBody>
      </p:sp>
      <p:pic>
        <p:nvPicPr>
          <p:cNvPr id="189" name="線條 線條" descr="線條 線條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604" y="1529042"/>
            <a:ext cx="1382975" cy="50801"/>
          </a:xfrm>
          <a:prstGeom prst="rect">
            <a:avLst/>
          </a:prstGeom>
        </p:spPr>
      </p:pic>
      <p:sp>
        <p:nvSpPr>
          <p:cNvPr id="191" name="三角形"/>
          <p:cNvSpPr/>
          <p:nvPr/>
        </p:nvSpPr>
        <p:spPr>
          <a:xfrm rot="5400000">
            <a:off x="294071" y="525631"/>
            <a:ext cx="149749" cy="90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 defTabSz="584200">
              <a:defRPr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2" name="肺結核全球現狀"/>
          <p:cNvSpPr txBox="1"/>
          <p:nvPr>
            <p:ph type="body" sz="quarter" idx="14"/>
          </p:nvPr>
        </p:nvSpPr>
        <p:spPr>
          <a:xfrm>
            <a:off x="649849" y="633219"/>
            <a:ext cx="5209542" cy="927101"/>
          </a:xfrm>
          <a:prstGeom prst="rect">
            <a:avLst/>
          </a:prstGeom>
        </p:spPr>
        <p:txBody>
          <a:bodyPr wrap="none" lIns="38100" tIns="38100" rIns="38100" bIns="38100">
            <a:spAutoFit/>
          </a:bodyPr>
          <a:lstStyle>
            <a:lvl1pPr marL="0" indent="0" defTabSz="584200">
              <a:spcBef>
                <a:spcPts val="0"/>
              </a:spcBef>
              <a:buSzTx/>
              <a:buNone/>
              <a:defRPr b="1" spc="960" sz="48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肺結核全球現狀</a:t>
            </a:r>
          </a:p>
        </p:txBody>
      </p:sp>
      <p:pic>
        <p:nvPicPr>
          <p:cNvPr id="193" name="endTB.png" descr="endT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04325" y="9008840"/>
            <a:ext cx="675683" cy="44556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幻燈片編號"/>
          <p:cNvSpPr txBox="1"/>
          <p:nvPr>
            <p:ph type="sldNum" sz="quarter" idx="2"/>
          </p:nvPr>
        </p:nvSpPr>
        <p:spPr>
          <a:xfrm>
            <a:off x="12417648" y="139700"/>
            <a:ext cx="498563" cy="520700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b="1" sz="2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e Company's G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1"/>
          <p:cNvSpPr txBox="1"/>
          <p:nvPr>
            <p:ph type="body" sz="quarter" idx="13"/>
          </p:nvPr>
        </p:nvSpPr>
        <p:spPr>
          <a:xfrm>
            <a:off x="2588110" y="3984232"/>
            <a:ext cx="447624" cy="719982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marL="0" indent="0" algn="ctr" defTabSz="457200">
              <a:spcBef>
                <a:spcPts val="0"/>
              </a:spcBef>
              <a:buSzTx/>
              <a:buNone/>
              <a:defRPr cap="all" strike="sngStrike">
                <a:solidFill>
                  <a:srgbClr val="EC4048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02" name="Nam liber tempor cum soluta nobis eleifend option congue nihil imperdiet doming id quod mazim placerat facer possim assum. Typi non habent claritatem insitam; est usus legentis in iis"/>
          <p:cNvSpPr txBox="1"/>
          <p:nvPr>
            <p:ph type="body" sz="quarter" idx="14"/>
          </p:nvPr>
        </p:nvSpPr>
        <p:spPr>
          <a:xfrm>
            <a:off x="3119998" y="3669505"/>
            <a:ext cx="3118391" cy="2025370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marL="0" indent="0" algn="just" defTabSz="584200">
              <a:spcBef>
                <a:spcPts val="0"/>
              </a:spcBef>
              <a:buSzTx/>
              <a:buNone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Nam liber tempor cum soluta nobis eleifend option congue nihil imperdiet doming id quod mazim placerat facer possim assum. Typi non habent claritatem insitam; est usus legentis in iis</a:t>
            </a:r>
          </a:p>
        </p:txBody>
      </p:sp>
      <p:sp>
        <p:nvSpPr>
          <p:cNvPr id="203" name="2"/>
          <p:cNvSpPr txBox="1"/>
          <p:nvPr>
            <p:ph type="body" sz="quarter" idx="15"/>
          </p:nvPr>
        </p:nvSpPr>
        <p:spPr>
          <a:xfrm>
            <a:off x="2588110" y="5701907"/>
            <a:ext cx="447624" cy="719982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marL="0" indent="0" algn="ctr" defTabSz="457200">
              <a:spcBef>
                <a:spcPts val="0"/>
              </a:spcBef>
              <a:buSzTx/>
              <a:buNone/>
              <a:defRPr cap="all" strike="sngStrike">
                <a:solidFill>
                  <a:srgbClr val="EC4048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04" name="Nam liber tempor cum soluta nobis eleifend option congue nihil imperdiet doming id quod mazim placerat facer possim assum. Typi non habent claritatem insitam; est usus legentis in iis"/>
          <p:cNvSpPr txBox="1"/>
          <p:nvPr>
            <p:ph type="body" sz="quarter" idx="16"/>
          </p:nvPr>
        </p:nvSpPr>
        <p:spPr>
          <a:xfrm>
            <a:off x="3107299" y="5384005"/>
            <a:ext cx="3143790" cy="2025370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marL="0" indent="0" algn="just" defTabSz="584200">
              <a:spcBef>
                <a:spcPts val="0"/>
              </a:spcBef>
              <a:buSzTx/>
              <a:buNone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Nam liber tempor cum soluta nobis eleifend option congue nihil imperdiet doming id quod mazim placerat facer possim assum. Typi non habent claritatem insitam; est usus legentis in iis</a:t>
            </a:r>
          </a:p>
        </p:txBody>
      </p:sp>
      <p:sp>
        <p:nvSpPr>
          <p:cNvPr id="205" name="3"/>
          <p:cNvSpPr txBox="1"/>
          <p:nvPr>
            <p:ph type="body" sz="quarter" idx="17"/>
          </p:nvPr>
        </p:nvSpPr>
        <p:spPr>
          <a:xfrm>
            <a:off x="6753711" y="3984232"/>
            <a:ext cx="447623" cy="719982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marL="0" indent="0" algn="ctr" defTabSz="457200">
              <a:spcBef>
                <a:spcPts val="0"/>
              </a:spcBef>
              <a:buSzTx/>
              <a:buNone/>
              <a:defRPr cap="all" strike="sngStrike">
                <a:solidFill>
                  <a:srgbClr val="EC4048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06" name="Nam liber tempor cum soluta nobis eleifend option congue nihil imperdiet doming id quod mazim placerat facer possim assum. Typi non habent claritatem insitam; est usus legentis in iis"/>
          <p:cNvSpPr txBox="1"/>
          <p:nvPr>
            <p:ph type="body" sz="quarter" idx="18"/>
          </p:nvPr>
        </p:nvSpPr>
        <p:spPr>
          <a:xfrm>
            <a:off x="7285598" y="3669505"/>
            <a:ext cx="3118391" cy="2025370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marL="0" indent="0" algn="just" defTabSz="584200">
              <a:spcBef>
                <a:spcPts val="0"/>
              </a:spcBef>
              <a:buSzTx/>
              <a:buNone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Nam liber tempor cum soluta nobis eleifend option congue nihil imperdiet doming id quod mazim placerat facer possim assum. Typi non habent claritatem insitam; est usus legentis in iis</a:t>
            </a:r>
          </a:p>
        </p:txBody>
      </p:sp>
      <p:sp>
        <p:nvSpPr>
          <p:cNvPr id="207" name="4"/>
          <p:cNvSpPr txBox="1"/>
          <p:nvPr>
            <p:ph type="body" sz="quarter" idx="19"/>
          </p:nvPr>
        </p:nvSpPr>
        <p:spPr>
          <a:xfrm>
            <a:off x="6753711" y="5701907"/>
            <a:ext cx="447623" cy="719982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marL="0" indent="0" algn="ctr" defTabSz="457200">
              <a:spcBef>
                <a:spcPts val="0"/>
              </a:spcBef>
              <a:buSzTx/>
              <a:buNone/>
              <a:defRPr cap="all" strike="sngStrike">
                <a:solidFill>
                  <a:srgbClr val="EC4048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08" name="Nam liber tempor cum soluta nobis eleifend option congue nihil imperdiet doming id quod mazim placerat facer possim assum. Typi non habent claritatem insitam; est usus legentis in iis"/>
          <p:cNvSpPr txBox="1"/>
          <p:nvPr>
            <p:ph type="body" sz="quarter" idx="20"/>
          </p:nvPr>
        </p:nvSpPr>
        <p:spPr>
          <a:xfrm>
            <a:off x="7272899" y="5384005"/>
            <a:ext cx="3143791" cy="2025370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marL="0" indent="0" algn="just" defTabSz="584200">
              <a:spcBef>
                <a:spcPts val="0"/>
              </a:spcBef>
              <a:buSzTx/>
              <a:buNone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Nam liber tempor cum soluta nobis eleifend option congue nihil imperdiet doming id quod mazim placerat facer possim assum. Typi non habent claritatem insitam; est usus legentis in iis</a:t>
            </a:r>
          </a:p>
        </p:txBody>
      </p:sp>
      <p:sp>
        <p:nvSpPr>
          <p:cNvPr id="209" name="三角形"/>
          <p:cNvSpPr/>
          <p:nvPr>
            <p:ph type="body" sz="quarter" idx="21"/>
          </p:nvPr>
        </p:nvSpPr>
        <p:spPr>
          <a:xfrm rot="5400000">
            <a:off x="236753" y="615697"/>
            <a:ext cx="218855" cy="132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 defTabSz="584200">
              <a:spcBef>
                <a:spcPts val="0"/>
              </a:spcBef>
              <a:buSzTx/>
              <a:buNone/>
              <a:defRPr b="1"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0" name="三角形"/>
          <p:cNvSpPr/>
          <p:nvPr>
            <p:ph type="body" sz="quarter" idx="22"/>
          </p:nvPr>
        </p:nvSpPr>
        <p:spPr>
          <a:xfrm rot="5400000">
            <a:off x="236753" y="869697"/>
            <a:ext cx="218855" cy="132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 defTabSz="584200">
              <a:spcBef>
                <a:spcPts val="0"/>
              </a:spcBef>
              <a:buSzTx/>
              <a:buNone/>
              <a:defRPr b="1"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1" name="三角形"/>
          <p:cNvSpPr/>
          <p:nvPr>
            <p:ph type="body" sz="quarter" idx="23"/>
          </p:nvPr>
        </p:nvSpPr>
        <p:spPr>
          <a:xfrm rot="5400000">
            <a:off x="236753" y="361697"/>
            <a:ext cx="218855" cy="132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 defTabSz="584200">
              <a:spcBef>
                <a:spcPts val="0"/>
              </a:spcBef>
              <a:buSzTx/>
              <a:buNone/>
              <a:defRPr b="1"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2" name="三角形"/>
          <p:cNvSpPr/>
          <p:nvPr>
            <p:ph type="body" sz="quarter" idx="24"/>
          </p:nvPr>
        </p:nvSpPr>
        <p:spPr>
          <a:xfrm rot="5400000">
            <a:off x="236753" y="1123697"/>
            <a:ext cx="218855" cy="132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 defTabSz="584200">
              <a:spcBef>
                <a:spcPts val="0"/>
              </a:spcBef>
              <a:buSzTx/>
              <a:buNone/>
              <a:defRPr b="1"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3" name="三角形"/>
          <p:cNvSpPr/>
          <p:nvPr>
            <p:ph type="body" sz="quarter" idx="25"/>
          </p:nvPr>
        </p:nvSpPr>
        <p:spPr>
          <a:xfrm rot="5400000">
            <a:off x="236753" y="1377696"/>
            <a:ext cx="218855" cy="132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 defTabSz="584200">
              <a:spcBef>
                <a:spcPts val="0"/>
              </a:spcBef>
              <a:buSzTx/>
              <a:buNone/>
              <a:defRPr b="1"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4" name="outline"/>
          <p:cNvSpPr txBox="1"/>
          <p:nvPr>
            <p:ph type="body" sz="quarter" idx="26"/>
          </p:nvPr>
        </p:nvSpPr>
        <p:spPr>
          <a:xfrm>
            <a:off x="723602" y="395920"/>
            <a:ext cx="4620210" cy="1105250"/>
          </a:xfrm>
          <a:prstGeom prst="rect">
            <a:avLst/>
          </a:prstGeom>
        </p:spPr>
        <p:txBody>
          <a:bodyPr wrap="none" lIns="38100" tIns="38100" rIns="38100" bIns="38100">
            <a:spAutoFit/>
          </a:bodyPr>
          <a:lstStyle>
            <a:lvl1pPr marL="0" indent="0" defTabSz="584200">
              <a:spcBef>
                <a:spcPts val="0"/>
              </a:spcBef>
              <a:buSzTx/>
              <a:buNone/>
              <a:defRPr b="1" cap="all" spc="815" sz="6800">
                <a:solidFill>
                  <a:srgbClr val="A6AAA9"/>
                </a:solidFill>
              </a:defRPr>
            </a:lvl1pPr>
          </a:lstStyle>
          <a:p>
            <a:pPr/>
            <a:r>
              <a:t>outline</a:t>
            </a:r>
          </a:p>
        </p:txBody>
      </p:sp>
      <p:pic>
        <p:nvPicPr>
          <p:cNvPr id="215" name="endTB.png" descr="endT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04325" y="9008840"/>
            <a:ext cx="675683" cy="44556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幻燈片編號"/>
          <p:cNvSpPr txBox="1"/>
          <p:nvPr>
            <p:ph type="sldNum" sz="quarter" idx="2"/>
          </p:nvPr>
        </p:nvSpPr>
        <p:spPr>
          <a:xfrm>
            <a:off x="12417648" y="139700"/>
            <a:ext cx="498563" cy="520700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b="1" sz="2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Keynote Theme"/>
          <p:cNvSpPr txBox="1"/>
          <p:nvPr>
            <p:ph type="body" sz="quarter" idx="13"/>
          </p:nvPr>
        </p:nvSpPr>
        <p:spPr>
          <a:xfrm>
            <a:off x="2575427" y="3705819"/>
            <a:ext cx="10596271" cy="1167277"/>
          </a:xfrm>
          <a:prstGeom prst="rect">
            <a:avLst/>
          </a:prstGeom>
        </p:spPr>
        <p:txBody>
          <a:bodyPr wrap="none" lIns="38100" tIns="38100" rIns="38100" bIns="38100">
            <a:sp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cap="all" spc="1727" sz="7200">
                <a:solidFill>
                  <a:srgbClr val="D2D1D2"/>
                </a:solidFill>
              </a:defRPr>
            </a:pPr>
            <a:r>
              <a:rPr b="1"/>
              <a:t>Key</a:t>
            </a:r>
            <a:r>
              <a:t>note Theme</a:t>
            </a:r>
          </a:p>
        </p:txBody>
      </p:sp>
      <p:sp>
        <p:nvSpPr>
          <p:cNvPr id="224" name="Mirum est notare quam littera gothica"/>
          <p:cNvSpPr txBox="1"/>
          <p:nvPr>
            <p:ph type="body" sz="quarter" idx="14"/>
          </p:nvPr>
        </p:nvSpPr>
        <p:spPr>
          <a:xfrm>
            <a:off x="2578062" y="4604585"/>
            <a:ext cx="5495895" cy="428949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marL="0" indent="0" defTabSz="457200">
              <a:spcBef>
                <a:spcPts val="0"/>
              </a:spcBef>
              <a:buSzTx/>
              <a:buNone/>
              <a:defRPr b="1" i="1" spc="71" sz="2400">
                <a:solidFill>
                  <a:srgbClr val="AFAFB0"/>
                </a:solidFill>
              </a:defRPr>
            </a:lvl1pPr>
          </a:lstStyle>
          <a:p>
            <a:pPr/>
            <a:r>
              <a:t>Mirum est notare quam littera gothica</a:t>
            </a:r>
          </a:p>
        </p:txBody>
      </p:sp>
      <p:sp>
        <p:nvSpPr>
          <p:cNvPr id="225" name="線條"/>
          <p:cNvSpPr/>
          <p:nvPr>
            <p:ph type="body" sz="quarter" idx="15"/>
          </p:nvPr>
        </p:nvSpPr>
        <p:spPr>
          <a:xfrm>
            <a:off x="2612982" y="5461032"/>
            <a:ext cx="952501" cy="1"/>
          </a:xfrm>
          <a:prstGeom prst="line">
            <a:avLst/>
          </a:prstGeom>
          <a:ln w="50800">
            <a:solidFill>
              <a:srgbClr val="C6C5C6"/>
            </a:solidFill>
          </a:ln>
        </p:spPr>
        <p:txBody>
          <a:bodyPr lIns="38100" tIns="38100" rIns="38100" bIns="38100">
            <a:noAutofit/>
          </a:bodyPr>
          <a:lstStyle/>
          <a:p>
            <a:pPr marL="0" indent="0" algn="ctr" defTabSz="584200">
              <a:spcBef>
                <a:spcPts val="0"/>
              </a:spcBef>
              <a:buSzTx/>
              <a:buNone/>
              <a:defRPr b="1" sz="3600">
                <a:solidFill>
                  <a:srgbClr val="6F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6" name="三角形"/>
          <p:cNvSpPr/>
          <p:nvPr>
            <p:ph type="body" sz="quarter" idx="16"/>
          </p:nvPr>
        </p:nvSpPr>
        <p:spPr>
          <a:xfrm rot="5400000">
            <a:off x="2253238" y="4289985"/>
            <a:ext cx="218855" cy="132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C3F48"/>
          </a:solidFill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 defTabSz="584200">
              <a:spcBef>
                <a:spcPts val="0"/>
              </a:spcBef>
              <a:buSzTx/>
              <a:buNone/>
              <a:defRPr b="1"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7" name="三角形"/>
          <p:cNvSpPr/>
          <p:nvPr>
            <p:ph type="body" sz="quarter" idx="17"/>
          </p:nvPr>
        </p:nvSpPr>
        <p:spPr>
          <a:xfrm rot="5400000">
            <a:off x="2253238" y="4543984"/>
            <a:ext cx="218855" cy="132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C3F48"/>
          </a:solidFill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 defTabSz="584200">
              <a:spcBef>
                <a:spcPts val="0"/>
              </a:spcBef>
              <a:buSzTx/>
              <a:buNone/>
              <a:defRPr b="1"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8" name="三角形"/>
          <p:cNvSpPr/>
          <p:nvPr>
            <p:ph type="body" sz="quarter" idx="18"/>
          </p:nvPr>
        </p:nvSpPr>
        <p:spPr>
          <a:xfrm rot="5400000">
            <a:off x="2253238" y="4035985"/>
            <a:ext cx="218855" cy="132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2D1D2"/>
          </a:solidFill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 defTabSz="584200">
              <a:spcBef>
                <a:spcPts val="0"/>
              </a:spcBef>
              <a:buSzTx/>
              <a:buNone/>
              <a:defRPr b="1"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" name="三角形"/>
          <p:cNvSpPr/>
          <p:nvPr>
            <p:ph type="body" sz="quarter" idx="19"/>
          </p:nvPr>
        </p:nvSpPr>
        <p:spPr>
          <a:xfrm rot="5400000">
            <a:off x="2253238" y="4797984"/>
            <a:ext cx="218855" cy="132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C3F48"/>
          </a:solidFill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 defTabSz="584200">
              <a:spcBef>
                <a:spcPts val="0"/>
              </a:spcBef>
              <a:buSzTx/>
              <a:buNone/>
              <a:defRPr b="1"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0" name="三角形"/>
          <p:cNvSpPr/>
          <p:nvPr>
            <p:ph type="body" sz="quarter" idx="20"/>
          </p:nvPr>
        </p:nvSpPr>
        <p:spPr>
          <a:xfrm rot="5400000">
            <a:off x="2253238" y="5051984"/>
            <a:ext cx="218855" cy="132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C3F48"/>
          </a:solidFill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marL="0" indent="0" algn="ctr" defTabSz="584200">
              <a:spcBef>
                <a:spcPts val="0"/>
              </a:spcBef>
              <a:buSzTx/>
              <a:buNone/>
              <a:defRPr b="1"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1" name="Company name,  5647 Street Address, Country"/>
          <p:cNvSpPr txBox="1"/>
          <p:nvPr>
            <p:ph type="body" sz="quarter" idx="21"/>
          </p:nvPr>
        </p:nvSpPr>
        <p:spPr>
          <a:xfrm>
            <a:off x="8092495" y="6778420"/>
            <a:ext cx="2598310" cy="527507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marL="0" indent="0" algn="r" defTabSz="584200">
              <a:spcBef>
                <a:spcPts val="0"/>
              </a:spcBef>
              <a:buSzTx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Company name,  5647 Street Address, Country</a:t>
            </a:r>
          </a:p>
        </p:txBody>
      </p:sp>
      <p:sp>
        <p:nvSpPr>
          <p:cNvPr id="232" name="youremail@myemail.com"/>
          <p:cNvSpPr txBox="1"/>
          <p:nvPr>
            <p:ph type="body" sz="quarter" idx="22"/>
          </p:nvPr>
        </p:nvSpPr>
        <p:spPr>
          <a:xfrm>
            <a:off x="8275414" y="7344111"/>
            <a:ext cx="2422973" cy="286944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marL="0" indent="0" algn="r" defTabSz="584200">
              <a:spcBef>
                <a:spcPts val="0"/>
              </a:spcBef>
              <a:buSzTx/>
              <a:buNone/>
              <a:defRPr sz="1400" u="sng">
                <a:solidFill>
                  <a:srgbClr val="EC4048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youremail@myemail.com</a:t>
            </a:r>
          </a:p>
        </p:txBody>
      </p:sp>
      <p:sp>
        <p:nvSpPr>
          <p:cNvPr id="233" name="Phone:  1(355)979 68 76"/>
          <p:cNvSpPr txBox="1"/>
          <p:nvPr>
            <p:ph type="body" sz="quarter" idx="23"/>
          </p:nvPr>
        </p:nvSpPr>
        <p:spPr>
          <a:xfrm>
            <a:off x="8271867" y="7550210"/>
            <a:ext cx="2430067" cy="286943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marL="0" indent="0" algn="r" defTabSz="584200">
              <a:spcBef>
                <a:spcPts val="0"/>
              </a:spcBef>
              <a:buSzTx/>
              <a:buNone/>
              <a:defRPr sz="1400">
                <a:solidFill>
                  <a:srgbClr val="EC404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Phone:  1(355)979 68 76</a:t>
            </a:r>
          </a:p>
        </p:txBody>
      </p:sp>
      <p:pic>
        <p:nvPicPr>
          <p:cNvPr id="234" name="endTB.png" descr="endT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04325" y="9008840"/>
            <a:ext cx="675683" cy="44556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幻燈片編號"/>
          <p:cNvSpPr txBox="1"/>
          <p:nvPr>
            <p:ph type="sldNum" sz="quarter" idx="2"/>
          </p:nvPr>
        </p:nvSpPr>
        <p:spPr>
          <a:xfrm>
            <a:off x="12417648" y="139700"/>
            <a:ext cx="498563" cy="520700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b="1" sz="2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sz="half" idx="13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xfrm>
            <a:off x="3250563" y="125015"/>
            <a:ext cx="466269" cy="47767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xfrm>
            <a:off x="3250563" y="125015"/>
            <a:ext cx="466269" cy="47767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/>
          <p:nvPr>
            <p:ph type="pic" idx="13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xfrm>
            <a:off x="3250563" y="125015"/>
            <a:ext cx="466269" cy="47767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/>
          <p:nvPr>
            <p:ph type="pic" sz="half" idx="13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/>
          <p:nvPr>
            <p:ph type="pic" sz="quarter" idx="13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影像"/>
          <p:cNvSpPr/>
          <p:nvPr>
            <p:ph type="pic" sz="quarter" idx="14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影像"/>
          <p:cNvSpPr/>
          <p:nvPr>
            <p:ph type="pic" idx="15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.jpeg"/><Relationship Id="rId6" Type="http://schemas.openxmlformats.org/officeDocument/2006/relationships/image" Target="../media/image9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9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5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5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5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35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5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35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5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5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.jpeg"/><Relationship Id="rId6" Type="http://schemas.openxmlformats.org/officeDocument/2006/relationships/image" Target="../media/image9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5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35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35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35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5.jpeg"/><Relationship Id="rId9" Type="http://schemas.openxmlformats.org/officeDocument/2006/relationships/image" Target="../media/image9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5.jpeg"/><Relationship Id="rId9" Type="http://schemas.openxmlformats.org/officeDocument/2006/relationships/image" Target="../media/image9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5.jpeg"/><Relationship Id="rId9" Type="http://schemas.openxmlformats.org/officeDocument/2006/relationships/image" Target="../media/image9.jpeg"/><Relationship Id="rId10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7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8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0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0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1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1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1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0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1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2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3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3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3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3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3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e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9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0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6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4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3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4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5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6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7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.jpe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9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0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1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2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3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4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5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6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7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Multi-stage Tuberculosis Culture Diagnosis…"/>
          <p:cNvSpPr txBox="1"/>
          <p:nvPr>
            <p:ph type="body" idx="13"/>
          </p:nvPr>
        </p:nvSpPr>
        <p:spPr>
          <a:xfrm>
            <a:off x="7021580" y="7140167"/>
            <a:ext cx="14108601" cy="978812"/>
          </a:xfrm>
          <a:prstGeom prst="rect">
            <a:avLst/>
          </a:prstGeom>
        </p:spPr>
        <p:txBody>
          <a:bodyPr wrap="square" lIns="0" tIns="0" rIns="0" bIns="0"/>
          <a:lstStyle/>
          <a:p>
            <a:pPr marL="0" indent="0">
              <a:spcBef>
                <a:spcPts val="0"/>
              </a:spcBef>
              <a:buSzTx/>
              <a:buNone/>
              <a:defRPr b="1" i="1" spc="383" sz="3200">
                <a:solidFill>
                  <a:srgbClr val="979698"/>
                </a:solidFill>
              </a:defRPr>
            </a:pPr>
            <a:r>
              <a:t>Multi-stage Tuberculosis Culture Diagnosis</a:t>
            </a:r>
          </a:p>
          <a:p>
            <a:pPr marL="0" indent="0">
              <a:spcBef>
                <a:spcPts val="0"/>
              </a:spcBef>
              <a:buSzTx/>
              <a:buNone/>
              <a:defRPr b="1" i="1" spc="383" sz="3200">
                <a:solidFill>
                  <a:srgbClr val="979698"/>
                </a:solidFill>
              </a:defRPr>
            </a:pPr>
            <a:r>
              <a:t>based on Deep Learning</a:t>
            </a:r>
          </a:p>
        </p:txBody>
      </p:sp>
      <p:sp>
        <p:nvSpPr>
          <p:cNvPr id="245" name="線條"/>
          <p:cNvSpPr/>
          <p:nvPr>
            <p:ph type="body" idx="15"/>
          </p:nvPr>
        </p:nvSpPr>
        <p:spPr>
          <a:xfrm>
            <a:off x="6852582" y="8350580"/>
            <a:ext cx="5824101" cy="1"/>
          </a:xfrm>
          <a:prstGeom prst="line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000">
                <a:solidFill>
                  <a:srgbClr val="6F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6" name="三角形"/>
          <p:cNvSpPr/>
          <p:nvPr>
            <p:ph type="body" idx="16"/>
          </p:nvPr>
        </p:nvSpPr>
        <p:spPr>
          <a:xfrm rot="5400000">
            <a:off x="6025404" y="5315287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effectLst/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70BF4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47" name="三角形"/>
          <p:cNvSpPr/>
          <p:nvPr>
            <p:ph type="body" idx="17"/>
          </p:nvPr>
        </p:nvSpPr>
        <p:spPr>
          <a:xfrm rot="5400000">
            <a:off x="6025404" y="5672475"/>
            <a:ext cx="307764" cy="186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effectLst/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70BF4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48" name="三角形"/>
          <p:cNvSpPr/>
          <p:nvPr>
            <p:ph type="body" idx="18"/>
          </p:nvPr>
        </p:nvSpPr>
        <p:spPr>
          <a:xfrm rot="5400000">
            <a:off x="6025404" y="4958100"/>
            <a:ext cx="307764" cy="186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effectLst/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DCBD2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49" name="三角形"/>
          <p:cNvSpPr/>
          <p:nvPr>
            <p:ph type="body" idx="19"/>
          </p:nvPr>
        </p:nvSpPr>
        <p:spPr>
          <a:xfrm rot="5400000">
            <a:off x="6025404" y="6029662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effectLst/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70BF4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0" name="三角形"/>
          <p:cNvSpPr/>
          <p:nvPr>
            <p:ph type="body" idx="20"/>
          </p:nvPr>
        </p:nvSpPr>
        <p:spPr>
          <a:xfrm rot="5400000">
            <a:off x="6025404" y="6386850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effectLst/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70BF4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1" name="幻燈片編號"/>
          <p:cNvSpPr txBox="1"/>
          <p:nvPr>
            <p:ph type="sldNum" sz="quarter" idx="2"/>
          </p:nvPr>
        </p:nvSpPr>
        <p:spPr>
          <a:xfrm>
            <a:off x="23390331" y="229857"/>
            <a:ext cx="402383" cy="71675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2" name="基於深度學習之…"/>
          <p:cNvSpPr txBox="1"/>
          <p:nvPr/>
        </p:nvSpPr>
        <p:spPr>
          <a:xfrm>
            <a:off x="6992764" y="4212745"/>
            <a:ext cx="12247047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l" defTabSz="584200">
              <a:defRPr b="0" cap="all" spc="899" sz="7500">
                <a:solidFill>
                  <a:srgbClr val="6FBF41"/>
                </a:solidFill>
              </a:defRPr>
            </a:pPr>
            <a:r>
              <a:rPr b="1"/>
              <a:t>基於深度學習之</a:t>
            </a:r>
            <a:endParaRPr b="1"/>
          </a:p>
          <a:p>
            <a:pPr lvl="4" algn="l" defTabSz="584200">
              <a:defRPr b="0" cap="all" spc="899" sz="7500">
                <a:solidFill>
                  <a:srgbClr val="6FBF41"/>
                </a:solidFill>
              </a:defRPr>
            </a:pPr>
            <a:r>
              <a:rPr b="1"/>
              <a:t>多階段結核菌培養檢測</a:t>
            </a:r>
          </a:p>
        </p:txBody>
      </p:sp>
      <p:sp>
        <p:nvSpPr>
          <p:cNvPr id="253" name="學生：邱昱軒…"/>
          <p:cNvSpPr txBox="1"/>
          <p:nvPr/>
        </p:nvSpPr>
        <p:spPr>
          <a:xfrm>
            <a:off x="7071789" y="8788731"/>
            <a:ext cx="6970473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l" defTabSz="584200">
              <a:defRPr sz="4700">
                <a:solidFill>
                  <a:srgbClr val="97979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學生：邱昱軒</a:t>
            </a:r>
          </a:p>
          <a:p>
            <a:pPr algn="l" defTabSz="584200">
              <a:defRPr sz="4700">
                <a:solidFill>
                  <a:srgbClr val="97979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指導教授：張瑞益 教授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349" name="表格"/>
          <p:cNvGraphicFramePr/>
          <p:nvPr/>
        </p:nvGraphicFramePr>
        <p:xfrm>
          <a:off x="1765716" y="3087653"/>
          <a:ext cx="21072389" cy="84823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3633635"/>
                <a:gridCol w="5765570"/>
                <a:gridCol w="5762938"/>
                <a:gridCol w="6935864"/>
              </a:tblGrid>
              <a:tr h="590830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4300">
                          <a:solidFill>
                            <a:srgbClr val="53585F"/>
                          </a:solidFill>
                          <a:sym typeface="Helvetica Neue"/>
                        </a:rPr>
                        <a:t>Method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257402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600">
                          <a:solidFill>
                            <a:srgbClr val="53585F"/>
                          </a:solidFill>
                          <a:sym typeface="Helvetica Neue"/>
                        </a:rPr>
                        <a:t>Corresponding
CADx system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50" name="螢幕快照 2018-12-02 下午11.57.07.png" descr="螢幕快照 2018-12-02 下午11.57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5473" y="3254636"/>
            <a:ext cx="4496428" cy="3376562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痰液染色顯微抹片"/>
          <p:cNvSpPr txBox="1"/>
          <p:nvPr/>
        </p:nvSpPr>
        <p:spPr>
          <a:xfrm>
            <a:off x="6071758" y="7327663"/>
            <a:ext cx="4183858" cy="8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痰液染色顯微抹片</a:t>
            </a:r>
          </a:p>
        </p:txBody>
      </p:sp>
      <p:pic>
        <p:nvPicPr>
          <p:cNvPr id="352" name="螢幕快照 2019-07-12 下午3.37.48.png" descr="螢幕快照 2019-07-12 下午3.37.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19454" y="3203182"/>
            <a:ext cx="4225070" cy="347947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胸腔 X 光"/>
          <p:cNvSpPr txBox="1"/>
          <p:nvPr/>
        </p:nvSpPr>
        <p:spPr>
          <a:xfrm>
            <a:off x="12899505" y="7327663"/>
            <a:ext cx="2264967" cy="8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胸腔 X 光</a:t>
            </a:r>
          </a:p>
        </p:txBody>
      </p:sp>
      <p:pic>
        <p:nvPicPr>
          <p:cNvPr id="354" name="p_47.jpg" descr="p_4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73840" y="4125805"/>
            <a:ext cx="6435054" cy="2009517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痰液培養"/>
          <p:cNvSpPr txBox="1"/>
          <p:nvPr/>
        </p:nvSpPr>
        <p:spPr>
          <a:xfrm>
            <a:off x="19415439" y="7327663"/>
            <a:ext cx="2151857" cy="8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痰液培養</a:t>
            </a:r>
          </a:p>
        </p:txBody>
      </p:sp>
      <p:pic>
        <p:nvPicPr>
          <p:cNvPr id="356" name="checked.png" descr="checke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69040" y="9575503"/>
            <a:ext cx="1789294" cy="1789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checked.png" descr="checke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37342" y="9575503"/>
            <a:ext cx="1789294" cy="1789295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緒論"/>
          <p:cNvSpPr txBox="1"/>
          <p:nvPr/>
        </p:nvSpPr>
        <p:spPr>
          <a:xfrm>
            <a:off x="795132" y="349188"/>
            <a:ext cx="154800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緒論</a:t>
            </a:r>
          </a:p>
        </p:txBody>
      </p:sp>
      <p:sp>
        <p:nvSpPr>
          <p:cNvPr id="359" name="電腦輔助結核菌檢測系統 (CADx)"/>
          <p:cNvSpPr txBox="1"/>
          <p:nvPr/>
        </p:nvSpPr>
        <p:spPr>
          <a:xfrm>
            <a:off x="1228577" y="1041400"/>
            <a:ext cx="15581718" cy="1275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138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電腦輔助結核菌檢測系統 (CADx)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conclusion"/>
          <p:cNvSpPr txBox="1"/>
          <p:nvPr>
            <p:ph type="body" idx="13"/>
          </p:nvPr>
        </p:nvSpPr>
        <p:spPr>
          <a:xfrm>
            <a:off x="7602919" y="6041791"/>
            <a:ext cx="11801317" cy="16324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b="1" cap="all" spc="2400" sz="10000">
                <a:solidFill>
                  <a:srgbClr val="626771"/>
                </a:solidFill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1543" name="三角形"/>
          <p:cNvSpPr/>
          <p:nvPr>
            <p:ph type="body" idx="20"/>
          </p:nvPr>
        </p:nvSpPr>
        <p:spPr>
          <a:xfrm rot="5400000">
            <a:off x="6765869" y="7479354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44" name="幻燈片編號"/>
          <p:cNvSpPr txBox="1"/>
          <p:nvPr>
            <p:ph type="sldNum" sz="quarter" idx="2"/>
          </p:nvPr>
        </p:nvSpPr>
        <p:spPr>
          <a:xfrm>
            <a:off x="23112437" y="228600"/>
            <a:ext cx="967433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5" name="三角形"/>
          <p:cNvSpPr/>
          <p:nvPr/>
        </p:nvSpPr>
        <p:spPr>
          <a:xfrm rot="5400000">
            <a:off x="6765869" y="6050604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46" name="三角形"/>
          <p:cNvSpPr/>
          <p:nvPr/>
        </p:nvSpPr>
        <p:spPr>
          <a:xfrm rot="5400000">
            <a:off x="6765869" y="6764979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47" name="三角形"/>
          <p:cNvSpPr/>
          <p:nvPr/>
        </p:nvSpPr>
        <p:spPr>
          <a:xfrm rot="5400000">
            <a:off x="6765869" y="6407791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48" name="三角形"/>
          <p:cNvSpPr/>
          <p:nvPr/>
        </p:nvSpPr>
        <p:spPr>
          <a:xfrm rot="5400000">
            <a:off x="6765869" y="7122166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49" name="三角形"/>
          <p:cNvSpPr/>
          <p:nvPr/>
        </p:nvSpPr>
        <p:spPr>
          <a:xfrm rot="5400000">
            <a:off x="6765869" y="6407792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50" name="三角形"/>
          <p:cNvSpPr/>
          <p:nvPr/>
        </p:nvSpPr>
        <p:spPr>
          <a:xfrm rot="5400000">
            <a:off x="6765869" y="6764979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51" name="三角形"/>
          <p:cNvSpPr/>
          <p:nvPr/>
        </p:nvSpPr>
        <p:spPr>
          <a:xfrm rot="5400000">
            <a:off x="6765869" y="6050604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52" name="三角形"/>
          <p:cNvSpPr/>
          <p:nvPr/>
        </p:nvSpPr>
        <p:spPr>
          <a:xfrm rot="5400000">
            <a:off x="6765869" y="7479354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53" name="三角形"/>
          <p:cNvSpPr/>
          <p:nvPr/>
        </p:nvSpPr>
        <p:spPr>
          <a:xfrm rot="5400000">
            <a:off x="6765869" y="7122166"/>
            <a:ext cx="307764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Build the first TB culture CADx system with DL"/>
          <p:cNvSpPr txBox="1"/>
          <p:nvPr>
            <p:ph type="body" idx="16"/>
          </p:nvPr>
        </p:nvSpPr>
        <p:spPr>
          <a:xfrm>
            <a:off x="3060700" y="3009900"/>
            <a:ext cx="17081093" cy="1420764"/>
          </a:xfrm>
          <a:prstGeom prst="rect">
            <a:avLst/>
          </a:prstGeom>
        </p:spPr>
        <p:txBody>
          <a:bodyPr anchor="t"/>
          <a:lstStyle/>
          <a:p>
            <a:pPr marL="452028" indent="-228600">
              <a:buSzPct val="39000"/>
              <a:buBlip>
                <a:blip r:embed="rId3"/>
              </a:buBlip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Build the </a:t>
            </a:r>
            <a:r>
              <a:rPr u="sng"/>
              <a:t>first</a:t>
            </a:r>
            <a:r>
              <a:t> TB culture CADx system with DL</a:t>
            </a:r>
          </a:p>
        </p:txBody>
      </p:sp>
      <p:sp>
        <p:nvSpPr>
          <p:cNvPr id="1558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59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60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61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62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63" name="conclusion"/>
          <p:cNvSpPr txBox="1"/>
          <p:nvPr>
            <p:ph type="body" idx="26"/>
          </p:nvPr>
        </p:nvSpPr>
        <p:spPr>
          <a:xfrm>
            <a:off x="1472460" y="567377"/>
            <a:ext cx="9667869" cy="1533029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564" name="幻燈片編號"/>
          <p:cNvSpPr txBox="1"/>
          <p:nvPr>
            <p:ph type="sldNum" sz="quarter" idx="2"/>
          </p:nvPr>
        </p:nvSpPr>
        <p:spPr>
          <a:xfrm>
            <a:off x="23112437" y="228600"/>
            <a:ext cx="967433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Build the first TB culture CADx system with DL…"/>
          <p:cNvSpPr txBox="1"/>
          <p:nvPr>
            <p:ph type="body" idx="16"/>
          </p:nvPr>
        </p:nvSpPr>
        <p:spPr>
          <a:xfrm>
            <a:off x="3060700" y="3009900"/>
            <a:ext cx="17081093" cy="2754264"/>
          </a:xfrm>
          <a:prstGeom prst="rect">
            <a:avLst/>
          </a:prstGeom>
        </p:spPr>
        <p:txBody>
          <a:bodyPr anchor="t"/>
          <a:lstStyle/>
          <a:p>
            <a:pPr marL="452028" indent="-228600">
              <a:buSzPct val="39000"/>
              <a:buBlip>
                <a:blip r:embed="rId3"/>
              </a:buBlip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Build the </a:t>
            </a:r>
            <a:r>
              <a:rPr u="sng"/>
              <a:t>first</a:t>
            </a:r>
            <a:r>
              <a:t> TB culture CADx system with DL</a:t>
            </a:r>
          </a:p>
          <a:p>
            <a:pPr marL="452028" indent="-228600">
              <a:buSzPct val="39000"/>
              <a:buBlip>
                <a:blip r:embed="rId3"/>
              </a:buBlip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Evaluate preserved ratio, split data carefully</a:t>
            </a:r>
          </a:p>
        </p:txBody>
      </p:sp>
      <p:sp>
        <p:nvSpPr>
          <p:cNvPr id="1569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70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71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72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73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74" name="conclusion"/>
          <p:cNvSpPr txBox="1"/>
          <p:nvPr>
            <p:ph type="body" idx="26"/>
          </p:nvPr>
        </p:nvSpPr>
        <p:spPr>
          <a:xfrm>
            <a:off x="1472460" y="567377"/>
            <a:ext cx="9667869" cy="1533029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575" name="幻燈片編號"/>
          <p:cNvSpPr txBox="1"/>
          <p:nvPr>
            <p:ph type="sldNum" sz="quarter" idx="2"/>
          </p:nvPr>
        </p:nvSpPr>
        <p:spPr>
          <a:xfrm>
            <a:off x="23112437" y="228600"/>
            <a:ext cx="967433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Build the first TB culture CADx system with DL…"/>
          <p:cNvSpPr txBox="1"/>
          <p:nvPr>
            <p:ph type="body" idx="16"/>
          </p:nvPr>
        </p:nvSpPr>
        <p:spPr>
          <a:xfrm>
            <a:off x="3060700" y="3009900"/>
            <a:ext cx="17081093" cy="5421264"/>
          </a:xfrm>
          <a:prstGeom prst="rect">
            <a:avLst/>
          </a:prstGeom>
        </p:spPr>
        <p:txBody>
          <a:bodyPr anchor="t"/>
          <a:lstStyle/>
          <a:p>
            <a:pPr marL="452028" indent="-228600">
              <a:buSzPct val="39000"/>
              <a:buBlip>
                <a:blip r:embed="rId3"/>
              </a:buBlip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Build the </a:t>
            </a:r>
            <a:r>
              <a:rPr u="sng"/>
              <a:t>first</a:t>
            </a:r>
            <a:r>
              <a:t> TB culture CADx system with DL</a:t>
            </a:r>
          </a:p>
          <a:p>
            <a:pPr marL="452028" indent="-228600">
              <a:buSzPct val="39000"/>
              <a:buBlip>
                <a:blip r:embed="rId3"/>
              </a:buBlip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Evaluate preserved ratio, split data carefully</a:t>
            </a:r>
          </a:p>
          <a:p>
            <a:pPr marL="452028" indent="-228600">
              <a:buSzPct val="39000"/>
              <a:buBlip>
                <a:blip r:embed="rId3"/>
              </a:buBlip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Lacking and imbalance of data: </a:t>
            </a:r>
          </a:p>
          <a:p>
            <a:pPr lvl="1" marL="0" indent="228600" algn="just">
              <a:spcBef>
                <a:spcPts val="0"/>
              </a:spcBef>
              <a:buSzTx/>
              <a:buNone/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     </a:t>
            </a:r>
            <a:r>
              <a:rPr u="sng"/>
              <a:t>Transfer learning</a:t>
            </a:r>
            <a:r>
              <a:t> and </a:t>
            </a:r>
            <a:r>
              <a:rPr u="sng"/>
              <a:t>SMOTE</a:t>
            </a:r>
          </a:p>
        </p:txBody>
      </p:sp>
      <p:sp>
        <p:nvSpPr>
          <p:cNvPr id="1580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81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82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83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84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85" name="conclusion"/>
          <p:cNvSpPr txBox="1"/>
          <p:nvPr>
            <p:ph type="body" idx="26"/>
          </p:nvPr>
        </p:nvSpPr>
        <p:spPr>
          <a:xfrm>
            <a:off x="1472460" y="567377"/>
            <a:ext cx="9667869" cy="1533029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586" name="幻燈片編號"/>
          <p:cNvSpPr txBox="1"/>
          <p:nvPr>
            <p:ph type="sldNum" sz="quarter" idx="2"/>
          </p:nvPr>
        </p:nvSpPr>
        <p:spPr>
          <a:xfrm>
            <a:off x="23112437" y="228600"/>
            <a:ext cx="967433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Build the first TB culture CADx system with DL…"/>
          <p:cNvSpPr txBox="1"/>
          <p:nvPr>
            <p:ph type="body" idx="16"/>
          </p:nvPr>
        </p:nvSpPr>
        <p:spPr>
          <a:xfrm>
            <a:off x="3060700" y="3009900"/>
            <a:ext cx="17081093" cy="6754764"/>
          </a:xfrm>
          <a:prstGeom prst="rect">
            <a:avLst/>
          </a:prstGeom>
        </p:spPr>
        <p:txBody>
          <a:bodyPr anchor="t"/>
          <a:lstStyle/>
          <a:p>
            <a:pPr marL="452028" indent="-228600">
              <a:buSzPct val="39000"/>
              <a:buBlip>
                <a:blip r:embed="rId3"/>
              </a:buBlip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Build the </a:t>
            </a:r>
            <a:r>
              <a:rPr u="sng"/>
              <a:t>first</a:t>
            </a:r>
            <a:r>
              <a:t> TB culture CADx system with DL</a:t>
            </a:r>
          </a:p>
          <a:p>
            <a:pPr marL="452028" indent="-228600">
              <a:buSzPct val="39000"/>
              <a:buBlip>
                <a:blip r:embed="rId3"/>
              </a:buBlip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Evaluate preserved ratio, split data carefully</a:t>
            </a:r>
          </a:p>
          <a:p>
            <a:pPr marL="452028" indent="-228600">
              <a:buSzPct val="39000"/>
              <a:buBlip>
                <a:blip r:embed="rId3"/>
              </a:buBlip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Lacking and imbalance of data: </a:t>
            </a:r>
          </a:p>
          <a:p>
            <a:pPr lvl="1" marL="0" indent="228600" algn="just">
              <a:spcBef>
                <a:spcPts val="0"/>
              </a:spcBef>
              <a:buSzTx/>
              <a:buNone/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     </a:t>
            </a:r>
            <a:r>
              <a:rPr u="sng"/>
              <a:t>Transfer learning</a:t>
            </a:r>
            <a:r>
              <a:t> and </a:t>
            </a:r>
            <a:r>
              <a:rPr u="sng"/>
              <a:t>SMOTE</a:t>
            </a:r>
          </a:p>
          <a:p>
            <a:pPr marL="452028" indent="-228600">
              <a:buSzPct val="39000"/>
              <a:buBlip>
                <a:blip r:embed="rId3"/>
              </a:buBlip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</a:t>
            </a:r>
            <a:r>
              <a:rPr u="sng"/>
              <a:t>TSCM</a:t>
            </a:r>
            <a:r>
              <a:t> boosts the recall of non-negative class</a:t>
            </a:r>
          </a:p>
        </p:txBody>
      </p:sp>
      <p:sp>
        <p:nvSpPr>
          <p:cNvPr id="1591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92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93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94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95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96" name="conclusion"/>
          <p:cNvSpPr txBox="1"/>
          <p:nvPr>
            <p:ph type="body" idx="26"/>
          </p:nvPr>
        </p:nvSpPr>
        <p:spPr>
          <a:xfrm>
            <a:off x="1472460" y="567377"/>
            <a:ext cx="9667869" cy="1533029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597" name="幻燈片編號"/>
          <p:cNvSpPr txBox="1"/>
          <p:nvPr>
            <p:ph type="sldNum" sz="quarter" idx="2"/>
          </p:nvPr>
        </p:nvSpPr>
        <p:spPr>
          <a:xfrm>
            <a:off x="23112437" y="228600"/>
            <a:ext cx="967433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Build the first TB culture CADx system with DL…"/>
          <p:cNvSpPr txBox="1"/>
          <p:nvPr>
            <p:ph type="body" idx="16"/>
          </p:nvPr>
        </p:nvSpPr>
        <p:spPr>
          <a:xfrm>
            <a:off x="3060700" y="3009900"/>
            <a:ext cx="19468583" cy="8088264"/>
          </a:xfrm>
          <a:prstGeom prst="rect">
            <a:avLst/>
          </a:prstGeom>
        </p:spPr>
        <p:txBody>
          <a:bodyPr anchor="t"/>
          <a:lstStyle/>
          <a:p>
            <a:pPr marL="452028" indent="-228600">
              <a:buSzPct val="39000"/>
              <a:buBlip>
                <a:blip r:embed="rId3"/>
              </a:buBlip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Build the </a:t>
            </a:r>
            <a:r>
              <a:rPr u="sng"/>
              <a:t>first</a:t>
            </a:r>
            <a:r>
              <a:t> TB culture CADx system with DL</a:t>
            </a:r>
          </a:p>
          <a:p>
            <a:pPr marL="452028" indent="-228600">
              <a:buSzPct val="39000"/>
              <a:buBlip>
                <a:blip r:embed="rId3"/>
              </a:buBlip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Evaluate preserved ratio, split data carefully</a:t>
            </a:r>
          </a:p>
          <a:p>
            <a:pPr marL="452028" indent="-228600">
              <a:buSzPct val="39000"/>
              <a:buBlip>
                <a:blip r:embed="rId3"/>
              </a:buBlip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Lacking and imbalance of data: </a:t>
            </a:r>
          </a:p>
          <a:p>
            <a:pPr lvl="1" marL="0" indent="228600" algn="just">
              <a:spcBef>
                <a:spcPts val="0"/>
              </a:spcBef>
              <a:buSzTx/>
              <a:buNone/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     </a:t>
            </a:r>
            <a:r>
              <a:rPr u="sng"/>
              <a:t>Transfer learning</a:t>
            </a:r>
            <a:r>
              <a:t> and </a:t>
            </a:r>
            <a:r>
              <a:rPr u="sng"/>
              <a:t>SMOTE</a:t>
            </a:r>
          </a:p>
          <a:p>
            <a:pPr marL="452028" indent="-228600">
              <a:buSzPct val="39000"/>
              <a:buBlip>
                <a:blip r:embed="rId3"/>
              </a:buBlip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</a:t>
            </a:r>
            <a:r>
              <a:rPr u="sng"/>
              <a:t>TSCM</a:t>
            </a:r>
            <a:r>
              <a:t> boosts the recall of non-negative class</a:t>
            </a:r>
          </a:p>
          <a:p>
            <a:pPr marL="452028" indent="-228600">
              <a:buSzPct val="39000"/>
              <a:buBlip>
                <a:blip r:embed="rId3"/>
              </a:buBlip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Presented model : maximum recall of </a:t>
            </a:r>
            <a:r>
              <a:rPr u="sng"/>
              <a:t>98%</a:t>
            </a:r>
          </a:p>
        </p:txBody>
      </p:sp>
      <p:sp>
        <p:nvSpPr>
          <p:cNvPr id="1602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03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04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05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06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07" name="conclusion"/>
          <p:cNvSpPr txBox="1"/>
          <p:nvPr>
            <p:ph type="body" idx="26"/>
          </p:nvPr>
        </p:nvSpPr>
        <p:spPr>
          <a:xfrm>
            <a:off x="1472460" y="567377"/>
            <a:ext cx="9667869" cy="1533029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608" name="幻燈片編號"/>
          <p:cNvSpPr txBox="1"/>
          <p:nvPr>
            <p:ph type="sldNum" sz="quarter" idx="2"/>
          </p:nvPr>
        </p:nvSpPr>
        <p:spPr>
          <a:xfrm>
            <a:off x="23112437" y="228600"/>
            <a:ext cx="967433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Build the first TB culture CADx system with DL…"/>
          <p:cNvSpPr txBox="1"/>
          <p:nvPr>
            <p:ph type="body" idx="16"/>
          </p:nvPr>
        </p:nvSpPr>
        <p:spPr>
          <a:xfrm>
            <a:off x="3060700" y="3009900"/>
            <a:ext cx="19468583" cy="9421764"/>
          </a:xfrm>
          <a:prstGeom prst="rect">
            <a:avLst/>
          </a:prstGeom>
        </p:spPr>
        <p:txBody>
          <a:bodyPr anchor="t"/>
          <a:lstStyle/>
          <a:p>
            <a:pPr marL="452028" indent="-228600">
              <a:buSzPct val="39000"/>
              <a:buBlip>
                <a:blip r:embed="rId3"/>
              </a:buBlip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Build the </a:t>
            </a:r>
            <a:r>
              <a:rPr u="sng"/>
              <a:t>first</a:t>
            </a:r>
            <a:r>
              <a:t> TB culture CADx system with DL</a:t>
            </a:r>
          </a:p>
          <a:p>
            <a:pPr marL="452028" indent="-228600">
              <a:buSzPct val="39000"/>
              <a:buBlip>
                <a:blip r:embed="rId3"/>
              </a:buBlip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Evaluate preserved ratio, split data carefully</a:t>
            </a:r>
          </a:p>
          <a:p>
            <a:pPr marL="452028" indent="-228600">
              <a:buSzPct val="39000"/>
              <a:buBlip>
                <a:blip r:embed="rId3"/>
              </a:buBlip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Lacking and imbalance of data: </a:t>
            </a:r>
          </a:p>
          <a:p>
            <a:pPr lvl="1" marL="0" indent="228600" algn="just">
              <a:spcBef>
                <a:spcPts val="0"/>
              </a:spcBef>
              <a:buSzTx/>
              <a:buNone/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     </a:t>
            </a:r>
            <a:r>
              <a:rPr u="sng"/>
              <a:t>Transfer learning</a:t>
            </a:r>
            <a:r>
              <a:t> and </a:t>
            </a:r>
            <a:r>
              <a:rPr u="sng"/>
              <a:t>SMOTE</a:t>
            </a:r>
          </a:p>
          <a:p>
            <a:pPr marL="452028" indent="-228600">
              <a:buSzPct val="39000"/>
              <a:buBlip>
                <a:blip r:embed="rId3"/>
              </a:buBlip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</a:t>
            </a:r>
            <a:r>
              <a:rPr u="sng"/>
              <a:t>TSCM</a:t>
            </a:r>
            <a:r>
              <a:t> boosts the recall of non-negative class</a:t>
            </a:r>
          </a:p>
          <a:p>
            <a:pPr marL="452028" indent="-228600">
              <a:buSzPct val="39000"/>
              <a:buBlip>
                <a:blip r:embed="rId3"/>
              </a:buBlip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Presented model : maximum recall of </a:t>
            </a:r>
            <a:r>
              <a:rPr u="sng"/>
              <a:t>98%</a:t>
            </a:r>
            <a:endParaRPr u="sng"/>
          </a:p>
          <a:p>
            <a:pPr marL="452028" indent="-228600">
              <a:buSzPct val="39000"/>
              <a:buBlip>
                <a:blip r:embed="rId3"/>
              </a:buBlip>
              <a:defRPr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Tested on real dataset from clinical TB culture images</a:t>
            </a:r>
          </a:p>
        </p:txBody>
      </p:sp>
      <p:sp>
        <p:nvSpPr>
          <p:cNvPr id="1613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14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15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16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17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18" name="conclusion"/>
          <p:cNvSpPr txBox="1"/>
          <p:nvPr>
            <p:ph type="body" idx="26"/>
          </p:nvPr>
        </p:nvSpPr>
        <p:spPr>
          <a:xfrm>
            <a:off x="1472460" y="567377"/>
            <a:ext cx="9667869" cy="1533029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619" name="幻燈片編號"/>
          <p:cNvSpPr txBox="1"/>
          <p:nvPr>
            <p:ph type="sldNum" sz="quarter" idx="2"/>
          </p:nvPr>
        </p:nvSpPr>
        <p:spPr>
          <a:xfrm>
            <a:off x="23112437" y="228600"/>
            <a:ext cx="967433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24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25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26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27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28" name="Future work"/>
          <p:cNvSpPr txBox="1"/>
          <p:nvPr>
            <p:ph type="body" idx="26"/>
          </p:nvPr>
        </p:nvSpPr>
        <p:spPr>
          <a:xfrm>
            <a:off x="1472460" y="567377"/>
            <a:ext cx="10649172" cy="1533029"/>
          </a:xfrm>
          <a:prstGeom prst="rect">
            <a:avLst/>
          </a:prstGeom>
        </p:spPr>
        <p:txBody>
          <a:bodyPr/>
          <a:lstStyle/>
          <a:p>
            <a:pPr/>
            <a:r>
              <a:t>Future work</a:t>
            </a:r>
          </a:p>
        </p:txBody>
      </p:sp>
      <p:sp>
        <p:nvSpPr>
          <p:cNvPr id="1629" name="幻燈片編號"/>
          <p:cNvSpPr txBox="1"/>
          <p:nvPr>
            <p:ph type="sldNum" sz="quarter" idx="2"/>
          </p:nvPr>
        </p:nvSpPr>
        <p:spPr>
          <a:xfrm>
            <a:off x="23112437" y="228600"/>
            <a:ext cx="967433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30" name="Analyze time sequence of samples"/>
          <p:cNvSpPr txBox="1"/>
          <p:nvPr/>
        </p:nvSpPr>
        <p:spPr>
          <a:xfrm>
            <a:off x="760156" y="2948086"/>
            <a:ext cx="19363990" cy="1420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spAutoFit/>
          </a:bodyPr>
          <a:lstStyle>
            <a:lvl1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  Analyze time sequence of 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35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36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37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38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39" name="Future work"/>
          <p:cNvSpPr txBox="1"/>
          <p:nvPr>
            <p:ph type="body" idx="26"/>
          </p:nvPr>
        </p:nvSpPr>
        <p:spPr>
          <a:xfrm>
            <a:off x="1472460" y="567377"/>
            <a:ext cx="10649172" cy="1533029"/>
          </a:xfrm>
          <a:prstGeom prst="rect">
            <a:avLst/>
          </a:prstGeom>
        </p:spPr>
        <p:txBody>
          <a:bodyPr/>
          <a:lstStyle/>
          <a:p>
            <a:pPr/>
            <a:r>
              <a:t>Future work</a:t>
            </a:r>
          </a:p>
        </p:txBody>
      </p:sp>
      <p:sp>
        <p:nvSpPr>
          <p:cNvPr id="1640" name="幻燈片編號"/>
          <p:cNvSpPr txBox="1"/>
          <p:nvPr>
            <p:ph type="sldNum" sz="quarter" idx="2"/>
          </p:nvPr>
        </p:nvSpPr>
        <p:spPr>
          <a:xfrm>
            <a:off x="23112437" y="228600"/>
            <a:ext cx="967433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41" name="Analyze time sequence of samples…"/>
          <p:cNvSpPr txBox="1"/>
          <p:nvPr/>
        </p:nvSpPr>
        <p:spPr>
          <a:xfrm>
            <a:off x="760156" y="2948086"/>
            <a:ext cx="19363990" cy="2754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spAutoFit/>
          </a:bodyPr>
          <a:lstStyle/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Analyze time sequence of samples</a:t>
            </a:r>
          </a:p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Optimize the robot schedule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46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47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48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49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50" name="Future work"/>
          <p:cNvSpPr txBox="1"/>
          <p:nvPr>
            <p:ph type="body" idx="26"/>
          </p:nvPr>
        </p:nvSpPr>
        <p:spPr>
          <a:xfrm>
            <a:off x="1472460" y="567377"/>
            <a:ext cx="10649172" cy="1533029"/>
          </a:xfrm>
          <a:prstGeom prst="rect">
            <a:avLst/>
          </a:prstGeom>
        </p:spPr>
        <p:txBody>
          <a:bodyPr/>
          <a:lstStyle/>
          <a:p>
            <a:pPr/>
            <a:r>
              <a:t>Future work</a:t>
            </a:r>
          </a:p>
        </p:txBody>
      </p:sp>
      <p:sp>
        <p:nvSpPr>
          <p:cNvPr id="1651" name="幻燈片編號"/>
          <p:cNvSpPr txBox="1"/>
          <p:nvPr>
            <p:ph type="sldNum" sz="quarter" idx="2"/>
          </p:nvPr>
        </p:nvSpPr>
        <p:spPr>
          <a:xfrm>
            <a:off x="23112437" y="228600"/>
            <a:ext cx="967433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52" name="Analyze time sequence of samples…"/>
          <p:cNvSpPr txBox="1"/>
          <p:nvPr/>
        </p:nvSpPr>
        <p:spPr>
          <a:xfrm>
            <a:off x="760156" y="2948086"/>
            <a:ext cx="19363990" cy="4087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spAutoFit/>
          </a:bodyPr>
          <a:lstStyle/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Analyze time sequence of samples</a:t>
            </a:r>
          </a:p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Optimize the robot schedule</a:t>
            </a:r>
          </a:p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Designed a more detailed CADx workflow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幻燈片編號"/>
          <p:cNvSpPr txBox="1"/>
          <p:nvPr>
            <p:ph type="sldNum" sz="quarter" idx="2"/>
          </p:nvPr>
        </p:nvSpPr>
        <p:spPr>
          <a:xfrm>
            <a:off x="23267590" y="228600"/>
            <a:ext cx="657127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364" name="表格"/>
          <p:cNvGraphicFramePr/>
          <p:nvPr/>
        </p:nvGraphicFramePr>
        <p:xfrm>
          <a:off x="1765716" y="3087653"/>
          <a:ext cx="21072389" cy="84823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3633635"/>
                <a:gridCol w="5765570"/>
                <a:gridCol w="5762938"/>
                <a:gridCol w="6935864"/>
              </a:tblGrid>
              <a:tr h="590830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4300">
                          <a:solidFill>
                            <a:srgbClr val="53585F"/>
                          </a:solidFill>
                          <a:sym typeface="Helvetica Neue"/>
                        </a:rPr>
                        <a:t>Method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257402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600">
                          <a:solidFill>
                            <a:srgbClr val="53585F"/>
                          </a:solidFill>
                          <a:sym typeface="Helvetica Neue"/>
                        </a:rPr>
                        <a:t>Corresponding
CADx system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65" name="螢幕快照 2018-12-02 下午11.57.07.png" descr="螢幕快照 2018-12-02 下午11.57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5473" y="3254636"/>
            <a:ext cx="4496428" cy="3376562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痰液染色顯微抹片"/>
          <p:cNvSpPr txBox="1"/>
          <p:nvPr/>
        </p:nvSpPr>
        <p:spPr>
          <a:xfrm>
            <a:off x="6071758" y="7327663"/>
            <a:ext cx="4183858" cy="8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痰液染色顯微抹片</a:t>
            </a:r>
          </a:p>
        </p:txBody>
      </p:sp>
      <p:pic>
        <p:nvPicPr>
          <p:cNvPr id="367" name="螢幕快照 2019-07-12 下午3.37.48.png" descr="螢幕快照 2019-07-12 下午3.37.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19454" y="3203182"/>
            <a:ext cx="4225070" cy="347947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胸腔 X 光"/>
          <p:cNvSpPr txBox="1"/>
          <p:nvPr/>
        </p:nvSpPr>
        <p:spPr>
          <a:xfrm>
            <a:off x="12899505" y="7327663"/>
            <a:ext cx="2264967" cy="8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胸腔 X 光</a:t>
            </a:r>
          </a:p>
        </p:txBody>
      </p:sp>
      <p:pic>
        <p:nvPicPr>
          <p:cNvPr id="369" name="p_47.jpg" descr="p_4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73840" y="4125805"/>
            <a:ext cx="6435054" cy="2009517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痰液培養"/>
          <p:cNvSpPr txBox="1"/>
          <p:nvPr/>
        </p:nvSpPr>
        <p:spPr>
          <a:xfrm>
            <a:off x="19415439" y="7327663"/>
            <a:ext cx="2151857" cy="8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痰液培養</a:t>
            </a:r>
          </a:p>
        </p:txBody>
      </p:sp>
      <p:pic>
        <p:nvPicPr>
          <p:cNvPr id="371" name="checked.png" descr="checked.png"/>
          <p:cNvPicPr>
            <a:picLocks noChangeAspect="1"/>
          </p:cNvPicPr>
          <p:nvPr/>
        </p:nvPicPr>
        <p:blipFill>
          <a:blip r:embed="rId6">
            <a:alphaModFix amt="56338"/>
            <a:extLst/>
          </a:blip>
          <a:stretch>
            <a:fillRect/>
          </a:stretch>
        </p:blipFill>
        <p:spPr>
          <a:xfrm>
            <a:off x="7269040" y="9575503"/>
            <a:ext cx="1789294" cy="1789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checked.png" descr="checked.png"/>
          <p:cNvPicPr>
            <a:picLocks noChangeAspect="1"/>
          </p:cNvPicPr>
          <p:nvPr/>
        </p:nvPicPr>
        <p:blipFill>
          <a:blip r:embed="rId6">
            <a:alphaModFix amt="56338"/>
            <a:extLst/>
          </a:blip>
          <a:stretch>
            <a:fillRect/>
          </a:stretch>
        </p:blipFill>
        <p:spPr>
          <a:xfrm>
            <a:off x="13137342" y="9575503"/>
            <a:ext cx="1789294" cy="1789295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Our study"/>
          <p:cNvSpPr txBox="1"/>
          <p:nvPr/>
        </p:nvSpPr>
        <p:spPr>
          <a:xfrm>
            <a:off x="18356040" y="9828512"/>
            <a:ext cx="4643756" cy="1283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3DB39E"/>
                </a:solidFill>
              </a:defRPr>
            </a:lvl1pPr>
          </a:lstStyle>
          <a:p>
            <a:pPr/>
            <a:r>
              <a:t>Our study</a:t>
            </a:r>
          </a:p>
        </p:txBody>
      </p:sp>
      <p:sp>
        <p:nvSpPr>
          <p:cNvPr id="374" name="緒論"/>
          <p:cNvSpPr txBox="1"/>
          <p:nvPr/>
        </p:nvSpPr>
        <p:spPr>
          <a:xfrm>
            <a:off x="795132" y="349188"/>
            <a:ext cx="154800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緒論</a:t>
            </a:r>
          </a:p>
        </p:txBody>
      </p:sp>
      <p:sp>
        <p:nvSpPr>
          <p:cNvPr id="375" name="電腦輔助結核菌檢測系統 (CADx)"/>
          <p:cNvSpPr txBox="1"/>
          <p:nvPr/>
        </p:nvSpPr>
        <p:spPr>
          <a:xfrm>
            <a:off x="1228577" y="1041400"/>
            <a:ext cx="15581718" cy="1275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138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電腦輔助結核菌檢測系統 (CADx)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57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58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59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60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61" name="Future work"/>
          <p:cNvSpPr txBox="1"/>
          <p:nvPr>
            <p:ph type="body" idx="26"/>
          </p:nvPr>
        </p:nvSpPr>
        <p:spPr>
          <a:xfrm>
            <a:off x="1472460" y="567377"/>
            <a:ext cx="10649172" cy="1533029"/>
          </a:xfrm>
          <a:prstGeom prst="rect">
            <a:avLst/>
          </a:prstGeom>
        </p:spPr>
        <p:txBody>
          <a:bodyPr/>
          <a:lstStyle/>
          <a:p>
            <a:pPr/>
            <a:r>
              <a:t>Future work</a:t>
            </a:r>
          </a:p>
        </p:txBody>
      </p:sp>
      <p:sp>
        <p:nvSpPr>
          <p:cNvPr id="1662" name="幻燈片編號"/>
          <p:cNvSpPr txBox="1"/>
          <p:nvPr>
            <p:ph type="sldNum" sz="quarter" idx="2"/>
          </p:nvPr>
        </p:nvSpPr>
        <p:spPr>
          <a:xfrm>
            <a:off x="23126327" y="228600"/>
            <a:ext cx="939653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63" name="Analyze time sequence of samples…"/>
          <p:cNvSpPr txBox="1"/>
          <p:nvPr/>
        </p:nvSpPr>
        <p:spPr>
          <a:xfrm>
            <a:off x="760156" y="2948086"/>
            <a:ext cx="19363990" cy="542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spAutoFit/>
          </a:bodyPr>
          <a:lstStyle/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Analyze time sequence of samples</a:t>
            </a:r>
          </a:p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Optimize the robot schedule</a:t>
            </a:r>
          </a:p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Designed a more detailed CADx workflow</a:t>
            </a:r>
          </a:p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Human-machine collaboration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68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69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70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71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72" name="Future work"/>
          <p:cNvSpPr txBox="1"/>
          <p:nvPr>
            <p:ph type="body" idx="26"/>
          </p:nvPr>
        </p:nvSpPr>
        <p:spPr>
          <a:xfrm>
            <a:off x="1472460" y="567377"/>
            <a:ext cx="10649172" cy="1533029"/>
          </a:xfrm>
          <a:prstGeom prst="rect">
            <a:avLst/>
          </a:prstGeom>
        </p:spPr>
        <p:txBody>
          <a:bodyPr/>
          <a:lstStyle/>
          <a:p>
            <a:pPr/>
            <a:r>
              <a:t>Future work</a:t>
            </a:r>
          </a:p>
        </p:txBody>
      </p:sp>
      <p:sp>
        <p:nvSpPr>
          <p:cNvPr id="1673" name="幻燈片編號"/>
          <p:cNvSpPr txBox="1"/>
          <p:nvPr>
            <p:ph type="sldNum" sz="quarter" idx="2"/>
          </p:nvPr>
        </p:nvSpPr>
        <p:spPr>
          <a:xfrm>
            <a:off x="23140218" y="228600"/>
            <a:ext cx="911871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74" name="Analyze time sequence of samples…"/>
          <p:cNvSpPr txBox="1"/>
          <p:nvPr/>
        </p:nvSpPr>
        <p:spPr>
          <a:xfrm>
            <a:off x="760156" y="2948086"/>
            <a:ext cx="19363990" cy="6754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spAutoFit/>
          </a:bodyPr>
          <a:lstStyle/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Analyze time sequence of samples</a:t>
            </a:r>
          </a:p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Optimize the robot schedule</a:t>
            </a:r>
          </a:p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Designed a more detailed CADx workflow</a:t>
            </a:r>
          </a:p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Human-machine collaboration</a:t>
            </a:r>
          </a:p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Measure reduced workload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79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80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81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82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83" name="Future work"/>
          <p:cNvSpPr txBox="1"/>
          <p:nvPr>
            <p:ph type="body" idx="26"/>
          </p:nvPr>
        </p:nvSpPr>
        <p:spPr>
          <a:xfrm>
            <a:off x="1472460" y="567377"/>
            <a:ext cx="10649172" cy="1533029"/>
          </a:xfrm>
          <a:prstGeom prst="rect">
            <a:avLst/>
          </a:prstGeom>
        </p:spPr>
        <p:txBody>
          <a:bodyPr/>
          <a:lstStyle/>
          <a:p>
            <a:pPr/>
            <a:r>
              <a:t>Future work</a:t>
            </a:r>
          </a:p>
        </p:txBody>
      </p:sp>
      <p:sp>
        <p:nvSpPr>
          <p:cNvPr id="1684" name="幻燈片編號"/>
          <p:cNvSpPr txBox="1"/>
          <p:nvPr>
            <p:ph type="sldNum" sz="quarter" idx="2"/>
          </p:nvPr>
        </p:nvSpPr>
        <p:spPr>
          <a:xfrm>
            <a:off x="23126327" y="228600"/>
            <a:ext cx="939653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85" name="Analyze time sequence of samples…"/>
          <p:cNvSpPr txBox="1"/>
          <p:nvPr/>
        </p:nvSpPr>
        <p:spPr>
          <a:xfrm>
            <a:off x="760156" y="2948086"/>
            <a:ext cx="19363990" cy="9421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spAutoFit/>
          </a:bodyPr>
          <a:lstStyle/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Analyze time sequence of samples</a:t>
            </a:r>
          </a:p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Optimize the robot schedule</a:t>
            </a:r>
          </a:p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Designed a more detailed CADx workflow</a:t>
            </a:r>
          </a:p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Human-machine collaboration</a:t>
            </a:r>
          </a:p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Measure reduced workload</a:t>
            </a:r>
          </a:p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Introduce Query-based-learning (human-in-the-loop)</a:t>
            </a:r>
          </a:p>
          <a:p>
            <a:pPr indent="223428" algn="just"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  to learn confused inputs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90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91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92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93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94" name="Future work"/>
          <p:cNvSpPr txBox="1"/>
          <p:nvPr>
            <p:ph type="body" idx="26"/>
          </p:nvPr>
        </p:nvSpPr>
        <p:spPr>
          <a:xfrm>
            <a:off x="1472460" y="567377"/>
            <a:ext cx="10649172" cy="1533029"/>
          </a:xfrm>
          <a:prstGeom prst="rect">
            <a:avLst/>
          </a:prstGeom>
        </p:spPr>
        <p:txBody>
          <a:bodyPr/>
          <a:lstStyle/>
          <a:p>
            <a:pPr/>
            <a:r>
              <a:t>Future work</a:t>
            </a:r>
          </a:p>
        </p:txBody>
      </p:sp>
      <p:sp>
        <p:nvSpPr>
          <p:cNvPr id="1695" name="幻燈片編號"/>
          <p:cNvSpPr txBox="1"/>
          <p:nvPr>
            <p:ph type="sldNum" sz="quarter" idx="2"/>
          </p:nvPr>
        </p:nvSpPr>
        <p:spPr>
          <a:xfrm>
            <a:off x="23126327" y="228600"/>
            <a:ext cx="939653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96" name="Analyze time sequence of samples…"/>
          <p:cNvSpPr txBox="1"/>
          <p:nvPr/>
        </p:nvSpPr>
        <p:spPr>
          <a:xfrm>
            <a:off x="760156" y="2948086"/>
            <a:ext cx="19363990" cy="10755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spAutoFit/>
          </a:bodyPr>
          <a:lstStyle/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Analyze time sequence of samples</a:t>
            </a:r>
          </a:p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Optimize the robot schedule</a:t>
            </a:r>
          </a:p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Designed a more detailed CADx workflow</a:t>
            </a:r>
          </a:p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Human-machine collaboration</a:t>
            </a:r>
          </a:p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Measure reduced workload</a:t>
            </a:r>
          </a:p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Introduce Query-based-learning (human-in-the-loop)</a:t>
            </a:r>
          </a:p>
          <a:p>
            <a:pPr indent="223428" algn="just"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  to learn confused inputs</a:t>
            </a:r>
          </a:p>
          <a:p>
            <a:pPr marL="452028" indent="-228600" algn="just">
              <a:buSzPct val="39000"/>
              <a:buBlip>
                <a:blip r:embed="rId3"/>
              </a:buBlip>
              <a:defRPr b="0" baseline="70370" spc="108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 Other features : medical record, living habit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Q&amp;A"/>
          <p:cNvSpPr txBox="1"/>
          <p:nvPr>
            <p:ph type="body" idx="13"/>
          </p:nvPr>
        </p:nvSpPr>
        <p:spPr>
          <a:xfrm>
            <a:off x="10719251" y="6041791"/>
            <a:ext cx="3762218" cy="16324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b="1" cap="all" spc="2400" sz="10000">
                <a:solidFill>
                  <a:srgbClr val="626771"/>
                </a:solidFill>
              </a:defRPr>
            </a:lvl1pPr>
          </a:lstStyle>
          <a:p>
            <a:pPr>
              <a:defRPr b="0"/>
            </a:pPr>
            <a:r>
              <a:rPr b="1"/>
              <a:t>Q&amp;A</a:t>
            </a:r>
          </a:p>
        </p:txBody>
      </p:sp>
      <p:sp>
        <p:nvSpPr>
          <p:cNvPr id="1701" name="幻燈片編號"/>
          <p:cNvSpPr txBox="1"/>
          <p:nvPr>
            <p:ph type="sldNum" sz="quarter" idx="2"/>
          </p:nvPr>
        </p:nvSpPr>
        <p:spPr>
          <a:xfrm>
            <a:off x="23126327" y="228600"/>
            <a:ext cx="939653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02" name="三角形"/>
          <p:cNvSpPr/>
          <p:nvPr/>
        </p:nvSpPr>
        <p:spPr>
          <a:xfrm rot="5400000">
            <a:off x="9879025" y="7479354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03" name="三角形"/>
          <p:cNvSpPr/>
          <p:nvPr/>
        </p:nvSpPr>
        <p:spPr>
          <a:xfrm rot="5400000">
            <a:off x="9879025" y="6050604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04" name="三角形"/>
          <p:cNvSpPr/>
          <p:nvPr/>
        </p:nvSpPr>
        <p:spPr>
          <a:xfrm rot="5400000">
            <a:off x="9879025" y="6764979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05" name="三角形"/>
          <p:cNvSpPr/>
          <p:nvPr/>
        </p:nvSpPr>
        <p:spPr>
          <a:xfrm rot="5400000">
            <a:off x="9879025" y="6407792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706" name="三角形"/>
          <p:cNvSpPr/>
          <p:nvPr/>
        </p:nvSpPr>
        <p:spPr>
          <a:xfrm rot="5400000">
            <a:off x="9879025" y="7122166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0" name="cough-with-phlegm-thin-line-icon-vector-21628957.jpg" descr="cough-with-phlegm-thin-line-icon-vector-21628957.jpg"/>
          <p:cNvPicPr>
            <a:picLocks noChangeAspect="1"/>
          </p:cNvPicPr>
          <p:nvPr/>
        </p:nvPicPr>
        <p:blipFill>
          <a:blip r:embed="rId3">
            <a:extLst/>
          </a:blip>
          <a:srcRect l="25106" t="11208" r="25120" b="42722"/>
          <a:stretch>
            <a:fillRect/>
          </a:stretch>
        </p:blipFill>
        <p:spPr>
          <a:xfrm>
            <a:off x="3569230" y="4924193"/>
            <a:ext cx="2799782" cy="2798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589" fill="norm" stroke="1" extrusionOk="0">
                <a:moveTo>
                  <a:pt x="6120" y="1"/>
                </a:moveTo>
                <a:cubicBezTo>
                  <a:pt x="5622" y="-5"/>
                  <a:pt x="5231" y="63"/>
                  <a:pt x="4737" y="227"/>
                </a:cubicBezTo>
                <a:cubicBezTo>
                  <a:pt x="3654" y="588"/>
                  <a:pt x="2928" y="1214"/>
                  <a:pt x="2252" y="2370"/>
                </a:cubicBezTo>
                <a:cubicBezTo>
                  <a:pt x="1544" y="3580"/>
                  <a:pt x="1097" y="4868"/>
                  <a:pt x="890" y="6285"/>
                </a:cubicBezTo>
                <a:cubicBezTo>
                  <a:pt x="753" y="7225"/>
                  <a:pt x="855" y="9324"/>
                  <a:pt x="1061" y="9815"/>
                </a:cubicBezTo>
                <a:cubicBezTo>
                  <a:pt x="1113" y="9939"/>
                  <a:pt x="1102" y="10017"/>
                  <a:pt x="967" y="10458"/>
                </a:cubicBezTo>
                <a:cubicBezTo>
                  <a:pt x="583" y="11708"/>
                  <a:pt x="-1" y="13752"/>
                  <a:pt x="0" y="13847"/>
                </a:cubicBezTo>
                <a:cubicBezTo>
                  <a:pt x="0" y="13987"/>
                  <a:pt x="189" y="14110"/>
                  <a:pt x="345" y="14070"/>
                </a:cubicBezTo>
                <a:cubicBezTo>
                  <a:pt x="433" y="14049"/>
                  <a:pt x="487" y="13986"/>
                  <a:pt x="538" y="13844"/>
                </a:cubicBezTo>
                <a:cubicBezTo>
                  <a:pt x="607" y="13652"/>
                  <a:pt x="1065" y="12105"/>
                  <a:pt x="1371" y="11028"/>
                </a:cubicBezTo>
                <a:cubicBezTo>
                  <a:pt x="1455" y="10729"/>
                  <a:pt x="1538" y="10467"/>
                  <a:pt x="1557" y="10446"/>
                </a:cubicBezTo>
                <a:cubicBezTo>
                  <a:pt x="1576" y="10424"/>
                  <a:pt x="1686" y="10458"/>
                  <a:pt x="1799" y="10516"/>
                </a:cubicBezTo>
                <a:cubicBezTo>
                  <a:pt x="2228" y="10738"/>
                  <a:pt x="2835" y="10627"/>
                  <a:pt x="3133" y="10271"/>
                </a:cubicBezTo>
                <a:cubicBezTo>
                  <a:pt x="3320" y="10050"/>
                  <a:pt x="3371" y="9921"/>
                  <a:pt x="3488" y="9402"/>
                </a:cubicBezTo>
                <a:cubicBezTo>
                  <a:pt x="3801" y="8017"/>
                  <a:pt x="4335" y="7115"/>
                  <a:pt x="5031" y="6797"/>
                </a:cubicBezTo>
                <a:cubicBezTo>
                  <a:pt x="5433" y="6612"/>
                  <a:pt x="5742" y="6598"/>
                  <a:pt x="6007" y="6754"/>
                </a:cubicBezTo>
                <a:cubicBezTo>
                  <a:pt x="6394" y="6981"/>
                  <a:pt x="6779" y="7494"/>
                  <a:pt x="7121" y="8245"/>
                </a:cubicBezTo>
                <a:cubicBezTo>
                  <a:pt x="7323" y="8688"/>
                  <a:pt x="7325" y="8691"/>
                  <a:pt x="7507" y="8707"/>
                </a:cubicBezTo>
                <a:cubicBezTo>
                  <a:pt x="7665" y="8721"/>
                  <a:pt x="7697" y="8695"/>
                  <a:pt x="8177" y="8159"/>
                </a:cubicBezTo>
                <a:cubicBezTo>
                  <a:pt x="8796" y="7467"/>
                  <a:pt x="8879" y="7357"/>
                  <a:pt x="9073" y="6971"/>
                </a:cubicBezTo>
                <a:cubicBezTo>
                  <a:pt x="9439" y="6247"/>
                  <a:pt x="9509" y="5751"/>
                  <a:pt x="9404" y="4684"/>
                </a:cubicBezTo>
                <a:cubicBezTo>
                  <a:pt x="9362" y="4254"/>
                  <a:pt x="9342" y="3842"/>
                  <a:pt x="9358" y="3769"/>
                </a:cubicBezTo>
                <a:cubicBezTo>
                  <a:pt x="9427" y="3456"/>
                  <a:pt x="9865" y="3160"/>
                  <a:pt x="10175" y="3218"/>
                </a:cubicBezTo>
                <a:cubicBezTo>
                  <a:pt x="10380" y="3256"/>
                  <a:pt x="11159" y="3644"/>
                  <a:pt x="11601" y="3928"/>
                </a:cubicBezTo>
                <a:cubicBezTo>
                  <a:pt x="11981" y="4172"/>
                  <a:pt x="12074" y="4303"/>
                  <a:pt x="12241" y="4825"/>
                </a:cubicBezTo>
                <a:cubicBezTo>
                  <a:pt x="12390" y="5290"/>
                  <a:pt x="12413" y="5534"/>
                  <a:pt x="12587" y="8104"/>
                </a:cubicBezTo>
                <a:cubicBezTo>
                  <a:pt x="12795" y="11184"/>
                  <a:pt x="12794" y="11154"/>
                  <a:pt x="12737" y="11190"/>
                </a:cubicBezTo>
                <a:cubicBezTo>
                  <a:pt x="12708" y="11207"/>
                  <a:pt x="12539" y="11179"/>
                  <a:pt x="12360" y="11125"/>
                </a:cubicBezTo>
                <a:cubicBezTo>
                  <a:pt x="12017" y="11023"/>
                  <a:pt x="11849" y="11007"/>
                  <a:pt x="11754" y="11067"/>
                </a:cubicBezTo>
                <a:cubicBezTo>
                  <a:pt x="11722" y="11088"/>
                  <a:pt x="11577" y="11506"/>
                  <a:pt x="11433" y="11998"/>
                </a:cubicBezTo>
                <a:cubicBezTo>
                  <a:pt x="11289" y="12490"/>
                  <a:pt x="11077" y="13221"/>
                  <a:pt x="10959" y="13624"/>
                </a:cubicBezTo>
                <a:cubicBezTo>
                  <a:pt x="10723" y="14424"/>
                  <a:pt x="10592" y="14692"/>
                  <a:pt x="10356" y="14873"/>
                </a:cubicBezTo>
                <a:cubicBezTo>
                  <a:pt x="10166" y="15018"/>
                  <a:pt x="9848" y="15136"/>
                  <a:pt x="9643" y="15136"/>
                </a:cubicBezTo>
                <a:cubicBezTo>
                  <a:pt x="9559" y="15136"/>
                  <a:pt x="8983" y="14987"/>
                  <a:pt x="8363" y="14805"/>
                </a:cubicBezTo>
                <a:cubicBezTo>
                  <a:pt x="7744" y="14624"/>
                  <a:pt x="7191" y="14475"/>
                  <a:pt x="7136" y="14475"/>
                </a:cubicBezTo>
                <a:cubicBezTo>
                  <a:pt x="7081" y="14474"/>
                  <a:pt x="7012" y="14504"/>
                  <a:pt x="6983" y="14539"/>
                </a:cubicBezTo>
                <a:cubicBezTo>
                  <a:pt x="6918" y="14618"/>
                  <a:pt x="6023" y="17665"/>
                  <a:pt x="6022" y="17811"/>
                </a:cubicBezTo>
                <a:cubicBezTo>
                  <a:pt x="6022" y="17870"/>
                  <a:pt x="6050" y="17952"/>
                  <a:pt x="6083" y="17992"/>
                </a:cubicBezTo>
                <a:cubicBezTo>
                  <a:pt x="6123" y="18040"/>
                  <a:pt x="6207" y="18059"/>
                  <a:pt x="6316" y="18050"/>
                </a:cubicBezTo>
                <a:cubicBezTo>
                  <a:pt x="6479" y="18037"/>
                  <a:pt x="6486" y="18024"/>
                  <a:pt x="6585" y="17729"/>
                </a:cubicBezTo>
                <a:cubicBezTo>
                  <a:pt x="6642" y="17560"/>
                  <a:pt x="6833" y="16924"/>
                  <a:pt x="7008" y="16314"/>
                </a:cubicBezTo>
                <a:cubicBezTo>
                  <a:pt x="7183" y="15705"/>
                  <a:pt x="7341" y="15183"/>
                  <a:pt x="7363" y="15154"/>
                </a:cubicBezTo>
                <a:cubicBezTo>
                  <a:pt x="7390" y="15118"/>
                  <a:pt x="7688" y="15185"/>
                  <a:pt x="8357" y="15381"/>
                </a:cubicBezTo>
                <a:cubicBezTo>
                  <a:pt x="9121" y="15604"/>
                  <a:pt x="9378" y="15659"/>
                  <a:pt x="9643" y="15659"/>
                </a:cubicBezTo>
                <a:cubicBezTo>
                  <a:pt x="10198" y="15660"/>
                  <a:pt x="10731" y="15402"/>
                  <a:pt x="11032" y="14986"/>
                </a:cubicBezTo>
                <a:cubicBezTo>
                  <a:pt x="11176" y="14786"/>
                  <a:pt x="11281" y="14478"/>
                  <a:pt x="11809" y="12681"/>
                </a:cubicBezTo>
                <a:cubicBezTo>
                  <a:pt x="11958" y="12175"/>
                  <a:pt x="12101" y="11737"/>
                  <a:pt x="12125" y="11707"/>
                </a:cubicBezTo>
                <a:cubicBezTo>
                  <a:pt x="12170" y="11651"/>
                  <a:pt x="12214" y="11658"/>
                  <a:pt x="12776" y="11811"/>
                </a:cubicBezTo>
                <a:cubicBezTo>
                  <a:pt x="13123" y="11905"/>
                  <a:pt x="13320" y="11882"/>
                  <a:pt x="13358" y="11738"/>
                </a:cubicBezTo>
                <a:cubicBezTo>
                  <a:pt x="13372" y="11685"/>
                  <a:pt x="13342" y="11072"/>
                  <a:pt x="13294" y="10379"/>
                </a:cubicBezTo>
                <a:cubicBezTo>
                  <a:pt x="13245" y="9685"/>
                  <a:pt x="13153" y="8310"/>
                  <a:pt x="13086" y="7323"/>
                </a:cubicBezTo>
                <a:cubicBezTo>
                  <a:pt x="12949" y="5338"/>
                  <a:pt x="12922" y="5132"/>
                  <a:pt x="12746" y="4593"/>
                </a:cubicBezTo>
                <a:lnTo>
                  <a:pt x="12623" y="4219"/>
                </a:lnTo>
                <a:lnTo>
                  <a:pt x="12816" y="4060"/>
                </a:lnTo>
                <a:cubicBezTo>
                  <a:pt x="13130" y="3799"/>
                  <a:pt x="13223" y="3604"/>
                  <a:pt x="13223" y="3215"/>
                </a:cubicBezTo>
                <a:cubicBezTo>
                  <a:pt x="13223" y="2749"/>
                  <a:pt x="13024" y="2349"/>
                  <a:pt x="12568" y="1892"/>
                </a:cubicBezTo>
                <a:cubicBezTo>
                  <a:pt x="12158" y="1481"/>
                  <a:pt x="11757" y="1275"/>
                  <a:pt x="10656" y="904"/>
                </a:cubicBezTo>
                <a:cubicBezTo>
                  <a:pt x="9221" y="420"/>
                  <a:pt x="7959" y="142"/>
                  <a:pt x="6662" y="28"/>
                </a:cubicBezTo>
                <a:cubicBezTo>
                  <a:pt x="6463" y="11"/>
                  <a:pt x="6286" y="2"/>
                  <a:pt x="6120" y="1"/>
                </a:cubicBezTo>
                <a:close/>
                <a:moveTo>
                  <a:pt x="6341" y="576"/>
                </a:moveTo>
                <a:cubicBezTo>
                  <a:pt x="7674" y="654"/>
                  <a:pt x="8909" y="913"/>
                  <a:pt x="10500" y="1452"/>
                </a:cubicBezTo>
                <a:cubicBezTo>
                  <a:pt x="11467" y="1779"/>
                  <a:pt x="11833" y="1971"/>
                  <a:pt x="12183" y="2321"/>
                </a:cubicBezTo>
                <a:cubicBezTo>
                  <a:pt x="12445" y="2584"/>
                  <a:pt x="12682" y="2994"/>
                  <a:pt x="12682" y="3187"/>
                </a:cubicBezTo>
                <a:cubicBezTo>
                  <a:pt x="12682" y="3339"/>
                  <a:pt x="12516" y="3609"/>
                  <a:pt x="12397" y="3647"/>
                </a:cubicBezTo>
                <a:cubicBezTo>
                  <a:pt x="12331" y="3667"/>
                  <a:pt x="12158" y="3588"/>
                  <a:pt x="11822" y="3389"/>
                </a:cubicBezTo>
                <a:cubicBezTo>
                  <a:pt x="11557" y="3233"/>
                  <a:pt x="11126" y="3002"/>
                  <a:pt x="10867" y="2878"/>
                </a:cubicBezTo>
                <a:cubicBezTo>
                  <a:pt x="10452" y="2680"/>
                  <a:pt x="10359" y="2654"/>
                  <a:pt x="10089" y="2655"/>
                </a:cubicBezTo>
                <a:cubicBezTo>
                  <a:pt x="9491" y="2657"/>
                  <a:pt x="8994" y="3019"/>
                  <a:pt x="8835" y="3567"/>
                </a:cubicBezTo>
                <a:cubicBezTo>
                  <a:pt x="8763" y="3812"/>
                  <a:pt x="8762" y="3890"/>
                  <a:pt x="8838" y="4642"/>
                </a:cubicBezTo>
                <a:cubicBezTo>
                  <a:pt x="8948" y="5732"/>
                  <a:pt x="8889" y="6137"/>
                  <a:pt x="8513" y="6803"/>
                </a:cubicBezTo>
                <a:cubicBezTo>
                  <a:pt x="8340" y="7110"/>
                  <a:pt x="7718" y="7844"/>
                  <a:pt x="7632" y="7844"/>
                </a:cubicBezTo>
                <a:cubicBezTo>
                  <a:pt x="7603" y="7844"/>
                  <a:pt x="7483" y="7672"/>
                  <a:pt x="7363" y="7461"/>
                </a:cubicBezTo>
                <a:cubicBezTo>
                  <a:pt x="6724" y="6339"/>
                  <a:pt x="6108" y="5946"/>
                  <a:pt x="5269" y="6120"/>
                </a:cubicBezTo>
                <a:cubicBezTo>
                  <a:pt x="4137" y="6356"/>
                  <a:pt x="3360" y="7405"/>
                  <a:pt x="2925" y="9295"/>
                </a:cubicBezTo>
                <a:cubicBezTo>
                  <a:pt x="2818" y="9759"/>
                  <a:pt x="2736" y="9917"/>
                  <a:pt x="2543" y="10017"/>
                </a:cubicBezTo>
                <a:cubicBezTo>
                  <a:pt x="2359" y="10112"/>
                  <a:pt x="2273" y="10102"/>
                  <a:pt x="1992" y="9962"/>
                </a:cubicBezTo>
                <a:cubicBezTo>
                  <a:pt x="1641" y="9787"/>
                  <a:pt x="1569" y="9662"/>
                  <a:pt x="1481" y="9062"/>
                </a:cubicBezTo>
                <a:cubicBezTo>
                  <a:pt x="1387" y="8426"/>
                  <a:pt x="1373" y="6983"/>
                  <a:pt x="1456" y="6334"/>
                </a:cubicBezTo>
                <a:cubicBezTo>
                  <a:pt x="1629" y="4986"/>
                  <a:pt x="2190" y="3501"/>
                  <a:pt x="2968" y="2318"/>
                </a:cubicBezTo>
                <a:cubicBezTo>
                  <a:pt x="3756" y="1121"/>
                  <a:pt x="4964" y="496"/>
                  <a:pt x="6341" y="576"/>
                </a:cubicBezTo>
                <a:close/>
                <a:moveTo>
                  <a:pt x="20495" y="11422"/>
                </a:moveTo>
                <a:cubicBezTo>
                  <a:pt x="20193" y="11453"/>
                  <a:pt x="19909" y="11611"/>
                  <a:pt x="19757" y="11882"/>
                </a:cubicBezTo>
                <a:cubicBezTo>
                  <a:pt x="19644" y="12084"/>
                  <a:pt x="19636" y="12130"/>
                  <a:pt x="19613" y="13128"/>
                </a:cubicBezTo>
                <a:lnTo>
                  <a:pt x="19592" y="14165"/>
                </a:lnTo>
                <a:lnTo>
                  <a:pt x="19316" y="14202"/>
                </a:lnTo>
                <a:cubicBezTo>
                  <a:pt x="19165" y="14221"/>
                  <a:pt x="18973" y="14276"/>
                  <a:pt x="18891" y="14328"/>
                </a:cubicBezTo>
                <a:cubicBezTo>
                  <a:pt x="18809" y="14379"/>
                  <a:pt x="18455" y="14712"/>
                  <a:pt x="18105" y="15065"/>
                </a:cubicBezTo>
                <a:cubicBezTo>
                  <a:pt x="17605" y="15569"/>
                  <a:pt x="17378" y="15762"/>
                  <a:pt x="17046" y="15959"/>
                </a:cubicBezTo>
                <a:cubicBezTo>
                  <a:pt x="16504" y="16281"/>
                  <a:pt x="16098" y="16651"/>
                  <a:pt x="15803" y="17092"/>
                </a:cubicBezTo>
                <a:cubicBezTo>
                  <a:pt x="15381" y="17723"/>
                  <a:pt x="15235" y="18262"/>
                  <a:pt x="15225" y="19256"/>
                </a:cubicBezTo>
                <a:lnTo>
                  <a:pt x="15222" y="19912"/>
                </a:lnTo>
                <a:lnTo>
                  <a:pt x="14882" y="20285"/>
                </a:lnTo>
                <a:cubicBezTo>
                  <a:pt x="14697" y="20491"/>
                  <a:pt x="14497" y="20725"/>
                  <a:pt x="14438" y="20805"/>
                </a:cubicBezTo>
                <a:cubicBezTo>
                  <a:pt x="14252" y="21061"/>
                  <a:pt x="14324" y="21417"/>
                  <a:pt x="14582" y="21531"/>
                </a:cubicBezTo>
                <a:cubicBezTo>
                  <a:pt x="14704" y="21585"/>
                  <a:pt x="14955" y="21595"/>
                  <a:pt x="15806" y="21586"/>
                </a:cubicBezTo>
                <a:lnTo>
                  <a:pt x="16880" y="21577"/>
                </a:lnTo>
                <a:lnTo>
                  <a:pt x="19093" y="19360"/>
                </a:lnTo>
                <a:cubicBezTo>
                  <a:pt x="21052" y="17400"/>
                  <a:pt x="21324" y="17112"/>
                  <a:pt x="21440" y="16859"/>
                </a:cubicBezTo>
                <a:lnTo>
                  <a:pt x="21572" y="16575"/>
                </a:lnTo>
                <a:lnTo>
                  <a:pt x="21584" y="14404"/>
                </a:lnTo>
                <a:cubicBezTo>
                  <a:pt x="21599" y="12036"/>
                  <a:pt x="21595" y="12009"/>
                  <a:pt x="21327" y="11719"/>
                </a:cubicBezTo>
                <a:cubicBezTo>
                  <a:pt x="21111" y="11486"/>
                  <a:pt x="20796" y="11392"/>
                  <a:pt x="20495" y="11422"/>
                </a:cubicBezTo>
                <a:close/>
                <a:moveTo>
                  <a:pt x="20617" y="11977"/>
                </a:moveTo>
                <a:cubicBezTo>
                  <a:pt x="20711" y="11981"/>
                  <a:pt x="20803" y="12025"/>
                  <a:pt x="20889" y="12111"/>
                </a:cubicBezTo>
                <a:lnTo>
                  <a:pt x="21030" y="12249"/>
                </a:lnTo>
                <a:lnTo>
                  <a:pt x="21030" y="14269"/>
                </a:lnTo>
                <a:cubicBezTo>
                  <a:pt x="21030" y="15602"/>
                  <a:pt x="21010" y="16355"/>
                  <a:pt x="20975" y="16480"/>
                </a:cubicBezTo>
                <a:cubicBezTo>
                  <a:pt x="20936" y="16620"/>
                  <a:pt x="20805" y="16788"/>
                  <a:pt x="20470" y="17129"/>
                </a:cubicBezTo>
                <a:cubicBezTo>
                  <a:pt x="20222" y="17382"/>
                  <a:pt x="19992" y="17588"/>
                  <a:pt x="19956" y="17588"/>
                </a:cubicBezTo>
                <a:cubicBezTo>
                  <a:pt x="19920" y="17588"/>
                  <a:pt x="19903" y="17606"/>
                  <a:pt x="19916" y="17628"/>
                </a:cubicBezTo>
                <a:cubicBezTo>
                  <a:pt x="19946" y="17675"/>
                  <a:pt x="19010" y="18603"/>
                  <a:pt x="18891" y="18644"/>
                </a:cubicBezTo>
                <a:cubicBezTo>
                  <a:pt x="18844" y="18660"/>
                  <a:pt x="18817" y="18690"/>
                  <a:pt x="18830" y="18711"/>
                </a:cubicBezTo>
                <a:cubicBezTo>
                  <a:pt x="18843" y="18733"/>
                  <a:pt x="18339" y="19267"/>
                  <a:pt x="17710" y="19896"/>
                </a:cubicBezTo>
                <a:lnTo>
                  <a:pt x="16565" y="21038"/>
                </a:lnTo>
                <a:lnTo>
                  <a:pt x="15877" y="21029"/>
                </a:lnTo>
                <a:cubicBezTo>
                  <a:pt x="15496" y="21022"/>
                  <a:pt x="15164" y="20996"/>
                  <a:pt x="15139" y="20971"/>
                </a:cubicBezTo>
                <a:cubicBezTo>
                  <a:pt x="15110" y="20942"/>
                  <a:pt x="15203" y="20803"/>
                  <a:pt x="15402" y="20588"/>
                </a:cubicBezTo>
                <a:cubicBezTo>
                  <a:pt x="15573" y="20404"/>
                  <a:pt x="15731" y="20207"/>
                  <a:pt x="15754" y="20147"/>
                </a:cubicBezTo>
                <a:cubicBezTo>
                  <a:pt x="15777" y="20087"/>
                  <a:pt x="15796" y="19723"/>
                  <a:pt x="15797" y="19342"/>
                </a:cubicBezTo>
                <a:cubicBezTo>
                  <a:pt x="15799" y="18552"/>
                  <a:pt x="15846" y="18296"/>
                  <a:pt x="16094" y="17759"/>
                </a:cubicBezTo>
                <a:cubicBezTo>
                  <a:pt x="16321" y="17267"/>
                  <a:pt x="16861" y="16723"/>
                  <a:pt x="17447" y="16397"/>
                </a:cubicBezTo>
                <a:cubicBezTo>
                  <a:pt x="17731" y="16239"/>
                  <a:pt x="17961" y="16059"/>
                  <a:pt x="18242" y="15776"/>
                </a:cubicBezTo>
                <a:cubicBezTo>
                  <a:pt x="18461" y="15556"/>
                  <a:pt x="18661" y="15390"/>
                  <a:pt x="18686" y="15405"/>
                </a:cubicBezTo>
                <a:cubicBezTo>
                  <a:pt x="18711" y="15421"/>
                  <a:pt x="18718" y="15410"/>
                  <a:pt x="18701" y="15384"/>
                </a:cubicBezTo>
                <a:cubicBezTo>
                  <a:pt x="18652" y="15305"/>
                  <a:pt x="19257" y="14756"/>
                  <a:pt x="19393" y="14756"/>
                </a:cubicBezTo>
                <a:cubicBezTo>
                  <a:pt x="19535" y="14756"/>
                  <a:pt x="19757" y="14998"/>
                  <a:pt x="19757" y="15154"/>
                </a:cubicBezTo>
                <a:cubicBezTo>
                  <a:pt x="19757" y="15230"/>
                  <a:pt x="19548" y="15464"/>
                  <a:pt x="19050" y="15953"/>
                </a:cubicBezTo>
                <a:cubicBezTo>
                  <a:pt x="18662" y="16334"/>
                  <a:pt x="18330" y="16640"/>
                  <a:pt x="18310" y="16633"/>
                </a:cubicBezTo>
                <a:cubicBezTo>
                  <a:pt x="18289" y="16626"/>
                  <a:pt x="18268" y="16638"/>
                  <a:pt x="18264" y="16660"/>
                </a:cubicBezTo>
                <a:cubicBezTo>
                  <a:pt x="18260" y="16682"/>
                  <a:pt x="18205" y="16757"/>
                  <a:pt x="18141" y="16826"/>
                </a:cubicBezTo>
                <a:cubicBezTo>
                  <a:pt x="17936" y="17049"/>
                  <a:pt x="17869" y="17181"/>
                  <a:pt x="17869" y="17368"/>
                </a:cubicBezTo>
                <a:cubicBezTo>
                  <a:pt x="17869" y="17886"/>
                  <a:pt x="18469" y="18077"/>
                  <a:pt x="18845" y="17680"/>
                </a:cubicBezTo>
                <a:cubicBezTo>
                  <a:pt x="18939" y="17580"/>
                  <a:pt x="19037" y="17511"/>
                  <a:pt x="19062" y="17527"/>
                </a:cubicBezTo>
                <a:cubicBezTo>
                  <a:pt x="19088" y="17543"/>
                  <a:pt x="19098" y="17533"/>
                  <a:pt x="19081" y="17505"/>
                </a:cubicBezTo>
                <a:cubicBezTo>
                  <a:pt x="19064" y="17478"/>
                  <a:pt x="19165" y="17270"/>
                  <a:pt x="19310" y="17040"/>
                </a:cubicBezTo>
                <a:cubicBezTo>
                  <a:pt x="19455" y="16810"/>
                  <a:pt x="19647" y="16483"/>
                  <a:pt x="19733" y="16314"/>
                </a:cubicBezTo>
                <a:cubicBezTo>
                  <a:pt x="19818" y="16146"/>
                  <a:pt x="19944" y="15954"/>
                  <a:pt x="20014" y="15889"/>
                </a:cubicBezTo>
                <a:cubicBezTo>
                  <a:pt x="20324" y="15601"/>
                  <a:pt x="20428" y="15108"/>
                  <a:pt x="20259" y="14732"/>
                </a:cubicBezTo>
                <a:cubicBezTo>
                  <a:pt x="20183" y="14563"/>
                  <a:pt x="20176" y="14418"/>
                  <a:pt x="20189" y="13372"/>
                </a:cubicBezTo>
                <a:lnTo>
                  <a:pt x="20204" y="12200"/>
                </a:lnTo>
                <a:lnTo>
                  <a:pt x="20335" y="12087"/>
                </a:lnTo>
                <a:cubicBezTo>
                  <a:pt x="20427" y="12008"/>
                  <a:pt x="20523" y="11972"/>
                  <a:pt x="20617" y="11977"/>
                </a:cubicBezTo>
                <a:close/>
                <a:moveTo>
                  <a:pt x="13447" y="12916"/>
                </a:moveTo>
                <a:cubicBezTo>
                  <a:pt x="13150" y="12911"/>
                  <a:pt x="12811" y="12990"/>
                  <a:pt x="12489" y="13155"/>
                </a:cubicBezTo>
                <a:cubicBezTo>
                  <a:pt x="12256" y="13274"/>
                  <a:pt x="12230" y="13379"/>
                  <a:pt x="12363" y="13706"/>
                </a:cubicBezTo>
                <a:cubicBezTo>
                  <a:pt x="12550" y="14167"/>
                  <a:pt x="12788" y="14495"/>
                  <a:pt x="13018" y="14609"/>
                </a:cubicBezTo>
                <a:cubicBezTo>
                  <a:pt x="13388" y="14793"/>
                  <a:pt x="13906" y="14714"/>
                  <a:pt x="14154" y="14441"/>
                </a:cubicBezTo>
                <a:cubicBezTo>
                  <a:pt x="14444" y="14119"/>
                  <a:pt x="14444" y="13507"/>
                  <a:pt x="14154" y="13186"/>
                </a:cubicBezTo>
                <a:cubicBezTo>
                  <a:pt x="13997" y="13013"/>
                  <a:pt x="13744" y="12921"/>
                  <a:pt x="13447" y="12916"/>
                </a:cubicBezTo>
                <a:close/>
                <a:moveTo>
                  <a:pt x="13456" y="13483"/>
                </a:moveTo>
                <a:cubicBezTo>
                  <a:pt x="13765" y="13483"/>
                  <a:pt x="13902" y="13821"/>
                  <a:pt x="13688" y="14058"/>
                </a:cubicBezTo>
                <a:cubicBezTo>
                  <a:pt x="13644" y="14108"/>
                  <a:pt x="13553" y="14138"/>
                  <a:pt x="13456" y="14135"/>
                </a:cubicBezTo>
                <a:cubicBezTo>
                  <a:pt x="13296" y="14129"/>
                  <a:pt x="13166" y="14010"/>
                  <a:pt x="13018" y="13731"/>
                </a:cubicBezTo>
                <a:cubicBezTo>
                  <a:pt x="12966" y="13632"/>
                  <a:pt x="12976" y="13617"/>
                  <a:pt x="13128" y="13553"/>
                </a:cubicBezTo>
                <a:cubicBezTo>
                  <a:pt x="13220" y="13515"/>
                  <a:pt x="13366" y="13483"/>
                  <a:pt x="13456" y="13483"/>
                </a:cubicBezTo>
                <a:close/>
                <a:moveTo>
                  <a:pt x="16284" y="13853"/>
                </a:moveTo>
                <a:cubicBezTo>
                  <a:pt x="16016" y="13868"/>
                  <a:pt x="15724" y="13941"/>
                  <a:pt x="15470" y="14070"/>
                </a:cubicBezTo>
                <a:cubicBezTo>
                  <a:pt x="15256" y="14179"/>
                  <a:pt x="15231" y="14209"/>
                  <a:pt x="15231" y="14343"/>
                </a:cubicBezTo>
                <a:cubicBezTo>
                  <a:pt x="15231" y="14549"/>
                  <a:pt x="15584" y="15249"/>
                  <a:pt x="15766" y="15402"/>
                </a:cubicBezTo>
                <a:cubicBezTo>
                  <a:pt x="15848" y="15471"/>
                  <a:pt x="15976" y="15555"/>
                  <a:pt x="16054" y="15589"/>
                </a:cubicBezTo>
                <a:cubicBezTo>
                  <a:pt x="16341" y="15715"/>
                  <a:pt x="16804" y="15637"/>
                  <a:pt x="17036" y="15427"/>
                </a:cubicBezTo>
                <a:cubicBezTo>
                  <a:pt x="17423" y="15076"/>
                  <a:pt x="17379" y="14262"/>
                  <a:pt x="16957" y="13985"/>
                </a:cubicBezTo>
                <a:cubicBezTo>
                  <a:pt x="16796" y="13879"/>
                  <a:pt x="16551" y="13838"/>
                  <a:pt x="16284" y="13853"/>
                </a:cubicBezTo>
                <a:close/>
                <a:moveTo>
                  <a:pt x="16415" y="14407"/>
                </a:moveTo>
                <a:cubicBezTo>
                  <a:pt x="16622" y="14419"/>
                  <a:pt x="16743" y="14538"/>
                  <a:pt x="16730" y="14738"/>
                </a:cubicBezTo>
                <a:cubicBezTo>
                  <a:pt x="16726" y="14813"/>
                  <a:pt x="16678" y="14924"/>
                  <a:pt x="16626" y="14983"/>
                </a:cubicBezTo>
                <a:cubicBezTo>
                  <a:pt x="16442" y="15190"/>
                  <a:pt x="16210" y="15089"/>
                  <a:pt x="15965" y="14695"/>
                </a:cubicBezTo>
                <a:cubicBezTo>
                  <a:pt x="15866" y="14535"/>
                  <a:pt x="15891" y="14505"/>
                  <a:pt x="16183" y="14435"/>
                </a:cubicBezTo>
                <a:cubicBezTo>
                  <a:pt x="16269" y="14414"/>
                  <a:pt x="16346" y="14403"/>
                  <a:pt x="16415" y="14407"/>
                </a:cubicBezTo>
                <a:close/>
                <a:moveTo>
                  <a:pt x="14414" y="14897"/>
                </a:moveTo>
                <a:cubicBezTo>
                  <a:pt x="13941" y="14897"/>
                  <a:pt x="13285" y="15136"/>
                  <a:pt x="13236" y="15326"/>
                </a:cubicBezTo>
                <a:cubicBezTo>
                  <a:pt x="13167" y="15590"/>
                  <a:pt x="13619" y="16403"/>
                  <a:pt x="13936" y="16584"/>
                </a:cubicBezTo>
                <a:cubicBezTo>
                  <a:pt x="14381" y="16837"/>
                  <a:pt x="15006" y="16656"/>
                  <a:pt x="15222" y="16210"/>
                </a:cubicBezTo>
                <a:cubicBezTo>
                  <a:pt x="15519" y="15595"/>
                  <a:pt x="15090" y="14897"/>
                  <a:pt x="14414" y="14897"/>
                </a:cubicBezTo>
                <a:close/>
                <a:moveTo>
                  <a:pt x="14530" y="15479"/>
                </a:moveTo>
                <a:cubicBezTo>
                  <a:pt x="14578" y="15493"/>
                  <a:pt x="14608" y="15522"/>
                  <a:pt x="14656" y="15583"/>
                </a:cubicBezTo>
                <a:cubicBezTo>
                  <a:pt x="14784" y="15746"/>
                  <a:pt x="14784" y="15843"/>
                  <a:pt x="14659" y="16002"/>
                </a:cubicBezTo>
                <a:cubicBezTo>
                  <a:pt x="14581" y="16100"/>
                  <a:pt x="14525" y="16127"/>
                  <a:pt x="14398" y="16119"/>
                </a:cubicBezTo>
                <a:cubicBezTo>
                  <a:pt x="14235" y="16107"/>
                  <a:pt x="14135" y="16026"/>
                  <a:pt x="13979" y="15782"/>
                </a:cubicBezTo>
                <a:cubicBezTo>
                  <a:pt x="13904" y="15664"/>
                  <a:pt x="13901" y="15639"/>
                  <a:pt x="13964" y="15577"/>
                </a:cubicBezTo>
                <a:cubicBezTo>
                  <a:pt x="14003" y="15538"/>
                  <a:pt x="14152" y="15496"/>
                  <a:pt x="14294" y="15482"/>
                </a:cubicBezTo>
                <a:cubicBezTo>
                  <a:pt x="14415" y="15469"/>
                  <a:pt x="14482" y="15465"/>
                  <a:pt x="14530" y="1547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81" name="test-tube-icon-vector-16849608.jpg" descr="test-tube-icon-vector-16849608.jpg"/>
          <p:cNvPicPr>
            <a:picLocks noChangeAspect="1"/>
          </p:cNvPicPr>
          <p:nvPr/>
        </p:nvPicPr>
        <p:blipFill>
          <a:blip r:embed="rId4">
            <a:extLst/>
          </a:blip>
          <a:srcRect l="25000" t="0" r="25000" b="7507"/>
          <a:stretch>
            <a:fillRect/>
          </a:stretch>
        </p:blipFill>
        <p:spPr>
          <a:xfrm>
            <a:off x="9362599" y="5033331"/>
            <a:ext cx="979751" cy="2796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Unknown.png" descr="Unknow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425861" y="5032117"/>
            <a:ext cx="2798810" cy="2798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Unknown.png" descr="Unknow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218292" y="4924143"/>
            <a:ext cx="2798880" cy="2798880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緒論"/>
          <p:cNvSpPr txBox="1"/>
          <p:nvPr/>
        </p:nvSpPr>
        <p:spPr>
          <a:xfrm>
            <a:off x="795132" y="349188"/>
            <a:ext cx="154800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緒論</a:t>
            </a:r>
          </a:p>
        </p:txBody>
      </p:sp>
      <p:sp>
        <p:nvSpPr>
          <p:cNvPr id="385" name="結核菌培養及其自動化"/>
          <p:cNvSpPr txBox="1"/>
          <p:nvPr/>
        </p:nvSpPr>
        <p:spPr>
          <a:xfrm>
            <a:off x="1228577" y="1041400"/>
            <a:ext cx="10262078" cy="1275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138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結核菌培養及其自動化</a:t>
            </a:r>
          </a:p>
        </p:txBody>
      </p:sp>
      <p:sp>
        <p:nvSpPr>
          <p:cNvPr id="386" name="病患痰液"/>
          <p:cNvSpPr txBox="1"/>
          <p:nvPr/>
        </p:nvSpPr>
        <p:spPr>
          <a:xfrm>
            <a:off x="3400671" y="8393494"/>
            <a:ext cx="31369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defRPr b="0" sz="6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病患痰液</a:t>
            </a:r>
          </a:p>
        </p:txBody>
      </p:sp>
      <p:sp>
        <p:nvSpPr>
          <p:cNvPr id="387" name="負壓室培養"/>
          <p:cNvSpPr txBox="1"/>
          <p:nvPr/>
        </p:nvSpPr>
        <p:spPr>
          <a:xfrm>
            <a:off x="7903092" y="8393494"/>
            <a:ext cx="38989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defRPr b="0" sz="6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負壓室培養</a:t>
            </a:r>
          </a:p>
        </p:txBody>
      </p:sp>
      <p:sp>
        <p:nvSpPr>
          <p:cNvPr id="388" name="數週觀察"/>
          <p:cNvSpPr txBox="1"/>
          <p:nvPr/>
        </p:nvSpPr>
        <p:spPr>
          <a:xfrm>
            <a:off x="13256815" y="8393494"/>
            <a:ext cx="31369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defRPr b="0" sz="6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數週觀察</a:t>
            </a:r>
          </a:p>
        </p:txBody>
      </p:sp>
      <p:sp>
        <p:nvSpPr>
          <p:cNvPr id="389" name="結果判讀"/>
          <p:cNvSpPr txBox="1"/>
          <p:nvPr/>
        </p:nvSpPr>
        <p:spPr>
          <a:xfrm>
            <a:off x="18049282" y="8393494"/>
            <a:ext cx="31369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defRPr b="0" sz="6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結果判讀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4" name="n_11.jpg" descr="n_1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3314" y="3493770"/>
            <a:ext cx="18290515" cy="5711699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沒有菌落生長 - 陰性"/>
          <p:cNvSpPr txBox="1"/>
          <p:nvPr/>
        </p:nvSpPr>
        <p:spPr>
          <a:xfrm>
            <a:off x="9309814" y="9602360"/>
            <a:ext cx="5764372" cy="996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>
              <a:defRPr sz="5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沒有菌落生長 - </a:t>
            </a:r>
            <a:r>
              <a:t>陰性</a:t>
            </a:r>
          </a:p>
        </p:txBody>
      </p:sp>
      <p:sp>
        <p:nvSpPr>
          <p:cNvPr id="396" name="緒論"/>
          <p:cNvSpPr txBox="1"/>
          <p:nvPr/>
        </p:nvSpPr>
        <p:spPr>
          <a:xfrm>
            <a:off x="795132" y="349188"/>
            <a:ext cx="154800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緒論</a:t>
            </a:r>
          </a:p>
        </p:txBody>
      </p:sp>
      <p:sp>
        <p:nvSpPr>
          <p:cNvPr id="397" name="結核菌培養及其自動化"/>
          <p:cNvSpPr txBox="1"/>
          <p:nvPr/>
        </p:nvSpPr>
        <p:spPr>
          <a:xfrm>
            <a:off x="1228577" y="1041400"/>
            <a:ext cx="10262078" cy="1275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138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結核菌培養及其自動化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2" name="p_47.jpg" descr="p_4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1200" y="3492500"/>
            <a:ext cx="18288000" cy="5710913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菌落生長 - 陽性"/>
          <p:cNvSpPr txBox="1"/>
          <p:nvPr/>
        </p:nvSpPr>
        <p:spPr>
          <a:xfrm>
            <a:off x="9944814" y="9602360"/>
            <a:ext cx="4494372" cy="996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>
              <a:defRPr sz="5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菌落生長 - </a:t>
            </a:r>
            <a:r>
              <a:t>陽性</a:t>
            </a:r>
          </a:p>
        </p:txBody>
      </p:sp>
      <p:sp>
        <p:nvSpPr>
          <p:cNvPr id="404" name="緒論"/>
          <p:cNvSpPr txBox="1"/>
          <p:nvPr/>
        </p:nvSpPr>
        <p:spPr>
          <a:xfrm>
            <a:off x="795132" y="349188"/>
            <a:ext cx="154800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緒論</a:t>
            </a:r>
          </a:p>
        </p:txBody>
      </p:sp>
      <p:sp>
        <p:nvSpPr>
          <p:cNvPr id="405" name="結核菌培養及其自動化"/>
          <p:cNvSpPr txBox="1"/>
          <p:nvPr/>
        </p:nvSpPr>
        <p:spPr>
          <a:xfrm>
            <a:off x="1228577" y="1041400"/>
            <a:ext cx="10262078" cy="1275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138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結核菌培養及其自動化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0" name="x_7.jpg" descr="x_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1200" y="3492500"/>
            <a:ext cx="18288000" cy="5710913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培養基遭破壞 - 污染"/>
          <p:cNvSpPr txBox="1"/>
          <p:nvPr/>
        </p:nvSpPr>
        <p:spPr>
          <a:xfrm>
            <a:off x="9309814" y="9602360"/>
            <a:ext cx="5764372" cy="996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>
              <a:defRPr sz="5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培養基遭破壞 - </a:t>
            </a:r>
            <a:r>
              <a:t>污染</a:t>
            </a:r>
          </a:p>
        </p:txBody>
      </p:sp>
      <p:sp>
        <p:nvSpPr>
          <p:cNvPr id="412" name="緒論"/>
          <p:cNvSpPr txBox="1"/>
          <p:nvPr/>
        </p:nvSpPr>
        <p:spPr>
          <a:xfrm>
            <a:off x="795132" y="349188"/>
            <a:ext cx="154800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緒論</a:t>
            </a:r>
          </a:p>
        </p:txBody>
      </p:sp>
      <p:sp>
        <p:nvSpPr>
          <p:cNvPr id="413" name="結核菌培養及其自動化"/>
          <p:cNvSpPr txBox="1"/>
          <p:nvPr/>
        </p:nvSpPr>
        <p:spPr>
          <a:xfrm>
            <a:off x="1228577" y="1041400"/>
            <a:ext cx="10262078" cy="1275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138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結核菌培養及其自動化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8" name="tygh.png" descr="tyg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16653" y="1082844"/>
            <a:ext cx="5054664" cy="10459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0" name="群組"/>
          <p:cNvGrpSpPr/>
          <p:nvPr/>
        </p:nvGrpSpPr>
        <p:grpSpPr>
          <a:xfrm>
            <a:off x="6879093" y="3284948"/>
            <a:ext cx="11378896" cy="8458025"/>
            <a:chOff x="0" y="0"/>
            <a:chExt cx="11378895" cy="8458023"/>
          </a:xfrm>
        </p:grpSpPr>
        <p:pic>
          <p:nvPicPr>
            <p:cNvPr id="419" name="images.png" descr="image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32118"/>
            <a:stretch>
              <a:fillRect/>
            </a:stretch>
          </p:blipFill>
          <p:spPr>
            <a:xfrm>
              <a:off x="4247351" y="744275"/>
              <a:ext cx="2396465" cy="16267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0" name="Unknown.png" descr="Unknown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848581" y="384608"/>
              <a:ext cx="1837707" cy="1837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images.png" descr="images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0" b="14678"/>
            <a:stretch>
              <a:fillRect/>
            </a:stretch>
          </p:blipFill>
          <p:spPr>
            <a:xfrm>
              <a:off x="669105" y="5521214"/>
              <a:ext cx="2045015" cy="1882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49" name="群組"/>
            <p:cNvGrpSpPr/>
            <p:nvPr/>
          </p:nvGrpSpPr>
          <p:grpSpPr>
            <a:xfrm>
              <a:off x="0" y="0"/>
              <a:ext cx="2396284" cy="2396284"/>
              <a:chOff x="0" y="0"/>
              <a:chExt cx="2396283" cy="2396283"/>
            </a:xfrm>
          </p:grpSpPr>
          <p:pic>
            <p:nvPicPr>
              <p:cNvPr id="422" name="images.png" descr="images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2396284" cy="23962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35" name="群組"/>
              <p:cNvGrpSpPr/>
              <p:nvPr/>
            </p:nvGrpSpPr>
            <p:grpSpPr>
              <a:xfrm>
                <a:off x="704968" y="545943"/>
                <a:ext cx="1025077" cy="463180"/>
                <a:chOff x="5868" y="0"/>
                <a:chExt cx="1025076" cy="463178"/>
              </a:xfrm>
            </p:grpSpPr>
            <p:pic>
              <p:nvPicPr>
                <p:cNvPr id="423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96108" y="0"/>
                  <a:ext cx="103464" cy="327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24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3136" y="68754"/>
                  <a:ext cx="103465" cy="327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25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868" y="133211"/>
                  <a:ext cx="103464" cy="327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26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354611" y="2148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27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311640" y="70902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28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264371" y="135359"/>
                  <a:ext cx="103465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29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617412" y="2148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30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74440" y="70902"/>
                  <a:ext cx="103465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31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27172" y="135359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32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927481" y="2148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33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884510" y="70902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34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837241" y="135359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48" name="群組"/>
              <p:cNvGrpSpPr/>
              <p:nvPr/>
            </p:nvGrpSpPr>
            <p:grpSpPr>
              <a:xfrm>
                <a:off x="685778" y="1532565"/>
                <a:ext cx="1025077" cy="463179"/>
                <a:chOff x="5868" y="0"/>
                <a:chExt cx="1025076" cy="463178"/>
              </a:xfrm>
            </p:grpSpPr>
            <p:pic>
              <p:nvPicPr>
                <p:cNvPr id="436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96108" y="0"/>
                  <a:ext cx="103464" cy="327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37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3136" y="68754"/>
                  <a:ext cx="103465" cy="327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38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868" y="133211"/>
                  <a:ext cx="103464" cy="327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39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354611" y="2148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40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311640" y="70902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41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264371" y="135359"/>
                  <a:ext cx="103465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42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617412" y="2148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43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74440" y="70902"/>
                  <a:ext cx="103465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44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27172" y="135359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45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927481" y="2148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46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884510" y="70902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47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837241" y="135359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450" name="camera-icon-in-flat-style-vector-20418576.jpg" descr="camera-icon-in-flat-style-vector-20418576.jpg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22380" t="23909" r="22380" b="33664"/>
            <a:stretch>
              <a:fillRect/>
            </a:stretch>
          </p:blipFill>
          <p:spPr>
            <a:xfrm>
              <a:off x="4631865" y="5960774"/>
              <a:ext cx="1627552" cy="13500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1" name="線條"/>
            <p:cNvSpPr/>
            <p:nvPr/>
          </p:nvSpPr>
          <p:spPr>
            <a:xfrm>
              <a:off x="2452334" y="1993782"/>
              <a:ext cx="1385522" cy="1"/>
            </a:xfrm>
            <a:prstGeom prst="line">
              <a:avLst/>
            </a:prstGeom>
            <a:noFill/>
            <a:ln w="381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sz="3600">
                  <a:solidFill>
                    <a:srgbClr val="6FBF41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2" name="線條"/>
            <p:cNvSpPr/>
            <p:nvPr/>
          </p:nvSpPr>
          <p:spPr>
            <a:xfrm>
              <a:off x="7053420" y="1993782"/>
              <a:ext cx="1385522" cy="1"/>
            </a:xfrm>
            <a:prstGeom prst="line">
              <a:avLst/>
            </a:prstGeom>
            <a:noFill/>
            <a:ln w="381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sz="3600">
                  <a:solidFill>
                    <a:srgbClr val="6FBF41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3" name="線條"/>
            <p:cNvSpPr/>
            <p:nvPr/>
          </p:nvSpPr>
          <p:spPr>
            <a:xfrm>
              <a:off x="1447694" y="3611239"/>
              <a:ext cx="3415231" cy="179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30" y="12277"/>
                  </a:lnTo>
                  <a:lnTo>
                    <a:pt x="21600" y="12083"/>
                  </a:lnTo>
                  <a:lnTo>
                    <a:pt x="21570" y="0"/>
                  </a:lnTo>
                </a:path>
              </a:pathLst>
            </a:custGeom>
            <a:noFill/>
            <a:ln w="381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sz="3600">
                  <a:solidFill>
                    <a:srgbClr val="6FBF41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4" name="線條"/>
            <p:cNvSpPr/>
            <p:nvPr/>
          </p:nvSpPr>
          <p:spPr>
            <a:xfrm>
              <a:off x="5445637" y="3602244"/>
              <a:ext cx="1" cy="1808771"/>
            </a:xfrm>
            <a:prstGeom prst="line">
              <a:avLst/>
            </a:prstGeom>
            <a:noFill/>
            <a:ln w="381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sz="3600">
                  <a:solidFill>
                    <a:srgbClr val="6FBF41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5" name="培養箱"/>
            <p:cNvSpPr txBox="1"/>
            <p:nvPr/>
          </p:nvSpPr>
          <p:spPr>
            <a:xfrm>
              <a:off x="204246" y="2531829"/>
              <a:ext cx="1987791" cy="9842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0" sz="40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培養箱</a:t>
              </a:r>
            </a:p>
          </p:txBody>
        </p:sp>
        <p:sp>
          <p:nvSpPr>
            <p:cNvPr id="456" name="控制系統"/>
            <p:cNvSpPr txBox="1"/>
            <p:nvPr/>
          </p:nvSpPr>
          <p:spPr>
            <a:xfrm>
              <a:off x="3973451" y="2498920"/>
              <a:ext cx="2605356" cy="9842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0" sz="40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控制系統</a:t>
              </a:r>
            </a:p>
          </p:txBody>
        </p:sp>
        <p:sp>
          <p:nvSpPr>
            <p:cNvPr id="457" name="醫院資料庫"/>
            <p:cNvSpPr txBox="1"/>
            <p:nvPr/>
          </p:nvSpPr>
          <p:spPr>
            <a:xfrm>
              <a:off x="8155974" y="2498920"/>
              <a:ext cx="3222922" cy="9842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0" sz="40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醫院資料庫</a:t>
              </a:r>
            </a:p>
          </p:txBody>
        </p:sp>
        <p:sp>
          <p:nvSpPr>
            <p:cNvPr id="458" name="機器手臂"/>
            <p:cNvSpPr txBox="1"/>
            <p:nvPr/>
          </p:nvSpPr>
          <p:spPr>
            <a:xfrm>
              <a:off x="190985" y="7473778"/>
              <a:ext cx="2605356" cy="9842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0" sz="40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機器手臂</a:t>
              </a:r>
            </a:p>
          </p:txBody>
        </p:sp>
        <p:sp>
          <p:nvSpPr>
            <p:cNvPr id="459" name="工業攝影機"/>
            <p:cNvSpPr txBox="1"/>
            <p:nvPr/>
          </p:nvSpPr>
          <p:spPr>
            <a:xfrm>
              <a:off x="3834177" y="7473778"/>
              <a:ext cx="3222922" cy="9842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0" sz="40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工業攝影機</a:t>
              </a:r>
            </a:p>
          </p:txBody>
        </p:sp>
      </p:grpSp>
      <p:sp>
        <p:nvSpPr>
          <p:cNvPr id="461" name="緒論"/>
          <p:cNvSpPr txBox="1"/>
          <p:nvPr/>
        </p:nvSpPr>
        <p:spPr>
          <a:xfrm>
            <a:off x="795132" y="349188"/>
            <a:ext cx="154800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緒論</a:t>
            </a:r>
          </a:p>
        </p:txBody>
      </p:sp>
      <p:sp>
        <p:nvSpPr>
          <p:cNvPr id="462" name="結核菌培養及其自動化"/>
          <p:cNvSpPr txBox="1"/>
          <p:nvPr/>
        </p:nvSpPr>
        <p:spPr>
          <a:xfrm>
            <a:off x="1228577" y="1041400"/>
            <a:ext cx="10262078" cy="1275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138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結核菌培養及其自動化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7" name="tygh.png" descr="tyg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16653" y="1082844"/>
            <a:ext cx="5054664" cy="10459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9" name="群組"/>
          <p:cNvGrpSpPr/>
          <p:nvPr/>
        </p:nvGrpSpPr>
        <p:grpSpPr>
          <a:xfrm>
            <a:off x="6879093" y="3284948"/>
            <a:ext cx="11378896" cy="8458025"/>
            <a:chOff x="0" y="0"/>
            <a:chExt cx="11378895" cy="8458023"/>
          </a:xfrm>
        </p:grpSpPr>
        <p:pic>
          <p:nvPicPr>
            <p:cNvPr id="468" name="images.png" descr="image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32118"/>
            <a:stretch>
              <a:fillRect/>
            </a:stretch>
          </p:blipFill>
          <p:spPr>
            <a:xfrm>
              <a:off x="4247351" y="744275"/>
              <a:ext cx="2396465" cy="16267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9" name="Unknown.png" descr="Unknown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848581" y="384608"/>
              <a:ext cx="1837707" cy="1837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0" name="images.png" descr="images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0" b="14678"/>
            <a:stretch>
              <a:fillRect/>
            </a:stretch>
          </p:blipFill>
          <p:spPr>
            <a:xfrm>
              <a:off x="669105" y="5521214"/>
              <a:ext cx="2045015" cy="1882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8" name="群組"/>
            <p:cNvGrpSpPr/>
            <p:nvPr/>
          </p:nvGrpSpPr>
          <p:grpSpPr>
            <a:xfrm>
              <a:off x="0" y="0"/>
              <a:ext cx="2396284" cy="2396284"/>
              <a:chOff x="0" y="0"/>
              <a:chExt cx="2396283" cy="2396283"/>
            </a:xfrm>
          </p:grpSpPr>
          <p:pic>
            <p:nvPicPr>
              <p:cNvPr id="471" name="images.png" descr="images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2396284" cy="23962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84" name="群組"/>
              <p:cNvGrpSpPr/>
              <p:nvPr/>
            </p:nvGrpSpPr>
            <p:grpSpPr>
              <a:xfrm>
                <a:off x="704968" y="545943"/>
                <a:ext cx="1025077" cy="463180"/>
                <a:chOff x="5868" y="0"/>
                <a:chExt cx="1025076" cy="463178"/>
              </a:xfrm>
            </p:grpSpPr>
            <p:pic>
              <p:nvPicPr>
                <p:cNvPr id="472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96108" y="0"/>
                  <a:ext cx="103464" cy="327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73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3136" y="68754"/>
                  <a:ext cx="103465" cy="327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74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868" y="133211"/>
                  <a:ext cx="103464" cy="327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75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354611" y="2148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76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311640" y="70902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77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264371" y="135359"/>
                  <a:ext cx="103465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78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617412" y="2148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79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74440" y="70902"/>
                  <a:ext cx="103465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80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27172" y="135359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81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927481" y="2148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82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884510" y="70902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83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837241" y="135359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97" name="群組"/>
              <p:cNvGrpSpPr/>
              <p:nvPr/>
            </p:nvGrpSpPr>
            <p:grpSpPr>
              <a:xfrm>
                <a:off x="685778" y="1532565"/>
                <a:ext cx="1025077" cy="463179"/>
                <a:chOff x="5868" y="0"/>
                <a:chExt cx="1025076" cy="463178"/>
              </a:xfrm>
            </p:grpSpPr>
            <p:pic>
              <p:nvPicPr>
                <p:cNvPr id="485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96108" y="0"/>
                  <a:ext cx="103464" cy="327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86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3136" y="68754"/>
                  <a:ext cx="103465" cy="327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87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868" y="133211"/>
                  <a:ext cx="103464" cy="327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88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354611" y="2148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89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311640" y="70902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90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264371" y="135359"/>
                  <a:ext cx="103465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91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617412" y="2148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92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74440" y="70902"/>
                  <a:ext cx="103465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93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27172" y="135359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94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927481" y="2148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95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884510" y="70902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96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837241" y="135359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499" name="camera-icon-in-flat-style-vector-20418576.jpg" descr="camera-icon-in-flat-style-vector-20418576.jpg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22380" t="23909" r="22380" b="33664"/>
            <a:stretch>
              <a:fillRect/>
            </a:stretch>
          </p:blipFill>
          <p:spPr>
            <a:xfrm>
              <a:off x="4631865" y="5960774"/>
              <a:ext cx="1627552" cy="13500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0" name="線條"/>
            <p:cNvSpPr/>
            <p:nvPr/>
          </p:nvSpPr>
          <p:spPr>
            <a:xfrm>
              <a:off x="2452334" y="1993782"/>
              <a:ext cx="1385522" cy="1"/>
            </a:xfrm>
            <a:prstGeom prst="line">
              <a:avLst/>
            </a:prstGeom>
            <a:noFill/>
            <a:ln w="381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sz="3600">
                  <a:solidFill>
                    <a:srgbClr val="6FBF41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1" name="線條"/>
            <p:cNvSpPr/>
            <p:nvPr/>
          </p:nvSpPr>
          <p:spPr>
            <a:xfrm>
              <a:off x="7053420" y="1993782"/>
              <a:ext cx="1385522" cy="1"/>
            </a:xfrm>
            <a:prstGeom prst="line">
              <a:avLst/>
            </a:prstGeom>
            <a:noFill/>
            <a:ln w="381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sz="3600">
                  <a:solidFill>
                    <a:srgbClr val="6FBF41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2" name="線條"/>
            <p:cNvSpPr/>
            <p:nvPr/>
          </p:nvSpPr>
          <p:spPr>
            <a:xfrm>
              <a:off x="1447694" y="3611239"/>
              <a:ext cx="3415231" cy="179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30" y="12277"/>
                  </a:lnTo>
                  <a:lnTo>
                    <a:pt x="21600" y="12083"/>
                  </a:lnTo>
                  <a:lnTo>
                    <a:pt x="21570" y="0"/>
                  </a:lnTo>
                </a:path>
              </a:pathLst>
            </a:custGeom>
            <a:noFill/>
            <a:ln w="381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sz="3600">
                  <a:solidFill>
                    <a:srgbClr val="6FBF41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3" name="線條"/>
            <p:cNvSpPr/>
            <p:nvPr/>
          </p:nvSpPr>
          <p:spPr>
            <a:xfrm>
              <a:off x="5445637" y="3602244"/>
              <a:ext cx="1" cy="1808771"/>
            </a:xfrm>
            <a:prstGeom prst="line">
              <a:avLst/>
            </a:prstGeom>
            <a:noFill/>
            <a:ln w="381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sz="3600">
                  <a:solidFill>
                    <a:srgbClr val="6FBF41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4" name="培養箱"/>
            <p:cNvSpPr txBox="1"/>
            <p:nvPr/>
          </p:nvSpPr>
          <p:spPr>
            <a:xfrm>
              <a:off x="204246" y="2531829"/>
              <a:ext cx="1987791" cy="9842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0" sz="40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培養箱</a:t>
              </a:r>
            </a:p>
          </p:txBody>
        </p:sp>
        <p:sp>
          <p:nvSpPr>
            <p:cNvPr id="505" name="控制系統"/>
            <p:cNvSpPr txBox="1"/>
            <p:nvPr/>
          </p:nvSpPr>
          <p:spPr>
            <a:xfrm>
              <a:off x="3973451" y="2498920"/>
              <a:ext cx="2605356" cy="9842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0" sz="40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控制系統</a:t>
              </a:r>
            </a:p>
          </p:txBody>
        </p:sp>
        <p:sp>
          <p:nvSpPr>
            <p:cNvPr id="506" name="醫院資料庫"/>
            <p:cNvSpPr txBox="1"/>
            <p:nvPr/>
          </p:nvSpPr>
          <p:spPr>
            <a:xfrm>
              <a:off x="8155974" y="2498920"/>
              <a:ext cx="3222922" cy="9842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0" sz="40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醫院資料庫</a:t>
              </a:r>
            </a:p>
          </p:txBody>
        </p:sp>
        <p:sp>
          <p:nvSpPr>
            <p:cNvPr id="507" name="機器手臂"/>
            <p:cNvSpPr txBox="1"/>
            <p:nvPr/>
          </p:nvSpPr>
          <p:spPr>
            <a:xfrm>
              <a:off x="190985" y="7473778"/>
              <a:ext cx="2605356" cy="9842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0" sz="40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機器手臂</a:t>
              </a:r>
            </a:p>
          </p:txBody>
        </p:sp>
        <p:sp>
          <p:nvSpPr>
            <p:cNvPr id="508" name="工業攝影機"/>
            <p:cNvSpPr txBox="1"/>
            <p:nvPr/>
          </p:nvSpPr>
          <p:spPr>
            <a:xfrm>
              <a:off x="3834177" y="7473778"/>
              <a:ext cx="3222922" cy="9842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0" sz="40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工業攝影機</a:t>
              </a:r>
            </a:p>
          </p:txBody>
        </p:sp>
      </p:grpSp>
      <p:sp>
        <p:nvSpPr>
          <p:cNvPr id="510" name="x 500"/>
          <p:cNvSpPr txBox="1"/>
          <p:nvPr/>
        </p:nvSpPr>
        <p:spPr>
          <a:xfrm>
            <a:off x="13745052" y="9260444"/>
            <a:ext cx="3199986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defRPr spc="445" sz="89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x 500</a:t>
            </a:r>
          </a:p>
        </p:txBody>
      </p:sp>
      <p:sp>
        <p:nvSpPr>
          <p:cNvPr id="511" name="緒論"/>
          <p:cNvSpPr txBox="1"/>
          <p:nvPr/>
        </p:nvSpPr>
        <p:spPr>
          <a:xfrm>
            <a:off x="795132" y="349188"/>
            <a:ext cx="154800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緒論</a:t>
            </a:r>
          </a:p>
        </p:txBody>
      </p:sp>
      <p:sp>
        <p:nvSpPr>
          <p:cNvPr id="512" name="結核菌培養及其自動化"/>
          <p:cNvSpPr txBox="1"/>
          <p:nvPr/>
        </p:nvSpPr>
        <p:spPr>
          <a:xfrm>
            <a:off x="1228577" y="1041400"/>
            <a:ext cx="10262078" cy="1275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138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結核菌培養及其自動化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7" name="tygh.png" descr="tyg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16653" y="1082844"/>
            <a:ext cx="5054664" cy="10459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9" name="群組"/>
          <p:cNvGrpSpPr/>
          <p:nvPr/>
        </p:nvGrpSpPr>
        <p:grpSpPr>
          <a:xfrm>
            <a:off x="6879093" y="3284948"/>
            <a:ext cx="11378896" cy="8458025"/>
            <a:chOff x="0" y="0"/>
            <a:chExt cx="11378895" cy="8458023"/>
          </a:xfrm>
        </p:grpSpPr>
        <p:pic>
          <p:nvPicPr>
            <p:cNvPr id="518" name="images.png" descr="image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32118"/>
            <a:stretch>
              <a:fillRect/>
            </a:stretch>
          </p:blipFill>
          <p:spPr>
            <a:xfrm>
              <a:off x="4247351" y="744275"/>
              <a:ext cx="2396465" cy="16267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9" name="Unknown.png" descr="Unknown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848581" y="384608"/>
              <a:ext cx="1837707" cy="1837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0" name="images.png" descr="images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0" b="14678"/>
            <a:stretch>
              <a:fillRect/>
            </a:stretch>
          </p:blipFill>
          <p:spPr>
            <a:xfrm>
              <a:off x="669105" y="5521214"/>
              <a:ext cx="2045015" cy="1882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"/>
            <p:cNvGrpSpPr/>
            <p:nvPr/>
          </p:nvGrpSpPr>
          <p:grpSpPr>
            <a:xfrm>
              <a:off x="0" y="0"/>
              <a:ext cx="2396284" cy="2396284"/>
              <a:chOff x="0" y="0"/>
              <a:chExt cx="2396283" cy="2396283"/>
            </a:xfrm>
          </p:grpSpPr>
          <p:pic>
            <p:nvPicPr>
              <p:cNvPr id="521" name="images.png" descr="images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2396284" cy="23962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534" name="群組"/>
              <p:cNvGrpSpPr/>
              <p:nvPr/>
            </p:nvGrpSpPr>
            <p:grpSpPr>
              <a:xfrm>
                <a:off x="704968" y="545943"/>
                <a:ext cx="1025077" cy="463180"/>
                <a:chOff x="5868" y="0"/>
                <a:chExt cx="1025076" cy="463178"/>
              </a:xfrm>
            </p:grpSpPr>
            <p:pic>
              <p:nvPicPr>
                <p:cNvPr id="522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96108" y="0"/>
                  <a:ext cx="103464" cy="327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23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3136" y="68754"/>
                  <a:ext cx="103465" cy="327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24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868" y="133211"/>
                  <a:ext cx="103464" cy="327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25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354611" y="2148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26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311640" y="70902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27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264371" y="135359"/>
                  <a:ext cx="103465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28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617412" y="2148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29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74440" y="70902"/>
                  <a:ext cx="103465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30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27172" y="135359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31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927481" y="2148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32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884510" y="70902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33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837241" y="135359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7" name="群組"/>
              <p:cNvGrpSpPr/>
              <p:nvPr/>
            </p:nvGrpSpPr>
            <p:grpSpPr>
              <a:xfrm>
                <a:off x="685778" y="1532565"/>
                <a:ext cx="1025077" cy="463179"/>
                <a:chOff x="5868" y="0"/>
                <a:chExt cx="1025076" cy="463178"/>
              </a:xfrm>
            </p:grpSpPr>
            <p:pic>
              <p:nvPicPr>
                <p:cNvPr id="535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96108" y="0"/>
                  <a:ext cx="103464" cy="327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36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3136" y="68754"/>
                  <a:ext cx="103465" cy="327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37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868" y="133211"/>
                  <a:ext cx="103464" cy="327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38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354611" y="2148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39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311640" y="70902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40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264371" y="135359"/>
                  <a:ext cx="103465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41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617412" y="2148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42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74440" y="70902"/>
                  <a:ext cx="103465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43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527172" y="135359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44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927481" y="2148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45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884510" y="70902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46" name="test-tube-icon-vector-16849608.jpg" descr="test-tube-icon-vector-16849608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7555" t="0" r="27403" b="7502"/>
                <a:stretch>
                  <a:fillRect/>
                </a:stretch>
              </p:blipFill>
              <p:spPr>
                <a:xfrm>
                  <a:off x="837241" y="135359"/>
                  <a:ext cx="103464" cy="327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0" h="21600" fill="norm" stroke="1" extrusionOk="0">
                      <a:moveTo>
                        <a:pt x="2084" y="0"/>
                      </a:moveTo>
                      <a:lnTo>
                        <a:pt x="1209" y="314"/>
                      </a:lnTo>
                      <a:cubicBezTo>
                        <a:pt x="730" y="489"/>
                        <a:pt x="244" y="752"/>
                        <a:pt x="97" y="889"/>
                      </a:cubicBezTo>
                      <a:cubicBezTo>
                        <a:pt x="-314" y="1272"/>
                        <a:pt x="635" y="1804"/>
                        <a:pt x="2004" y="1961"/>
                      </a:cubicBezTo>
                      <a:lnTo>
                        <a:pt x="3196" y="2118"/>
                      </a:lnTo>
                      <a:lnTo>
                        <a:pt x="3196" y="10931"/>
                      </a:lnTo>
                      <a:cubicBezTo>
                        <a:pt x="3197" y="20808"/>
                        <a:pt x="3067" y="20392"/>
                        <a:pt x="6296" y="21077"/>
                      </a:cubicBezTo>
                      <a:cubicBezTo>
                        <a:pt x="7175" y="21264"/>
                        <a:pt x="7851" y="21455"/>
                        <a:pt x="7727" y="21522"/>
                      </a:cubicBezTo>
                      <a:cubicBezTo>
                        <a:pt x="7652" y="21561"/>
                        <a:pt x="4072" y="21578"/>
                        <a:pt x="1527" y="21600"/>
                      </a:cubicBezTo>
                      <a:lnTo>
                        <a:pt x="16947" y="21600"/>
                      </a:lnTo>
                      <a:cubicBezTo>
                        <a:pt x="13574" y="21547"/>
                        <a:pt x="11985" y="21440"/>
                        <a:pt x="13608" y="21234"/>
                      </a:cubicBezTo>
                      <a:cubicBezTo>
                        <a:pt x="14722" y="21092"/>
                        <a:pt x="16138" y="20641"/>
                        <a:pt x="17026" y="20109"/>
                      </a:cubicBezTo>
                      <a:cubicBezTo>
                        <a:pt x="17506" y="19822"/>
                        <a:pt x="17642" y="18081"/>
                        <a:pt x="17741" y="10931"/>
                      </a:cubicBezTo>
                      <a:lnTo>
                        <a:pt x="17900" y="2118"/>
                      </a:lnTo>
                      <a:lnTo>
                        <a:pt x="19092" y="1909"/>
                      </a:lnTo>
                      <a:cubicBezTo>
                        <a:pt x="21119" y="1564"/>
                        <a:pt x="21286" y="768"/>
                        <a:pt x="19410" y="262"/>
                      </a:cubicBezTo>
                      <a:cubicBezTo>
                        <a:pt x="18590" y="40"/>
                        <a:pt x="17000" y="3"/>
                        <a:pt x="2878" y="0"/>
                      </a:cubicBezTo>
                      <a:lnTo>
                        <a:pt x="2084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549" name="camera-icon-in-flat-style-vector-20418576.jpg" descr="camera-icon-in-flat-style-vector-20418576.jpg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22380" t="23909" r="22380" b="33664"/>
            <a:stretch>
              <a:fillRect/>
            </a:stretch>
          </p:blipFill>
          <p:spPr>
            <a:xfrm>
              <a:off x="4631865" y="5960774"/>
              <a:ext cx="1627552" cy="13500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0" name="線條"/>
            <p:cNvSpPr/>
            <p:nvPr/>
          </p:nvSpPr>
          <p:spPr>
            <a:xfrm>
              <a:off x="2452334" y="1993782"/>
              <a:ext cx="1385522" cy="1"/>
            </a:xfrm>
            <a:prstGeom prst="line">
              <a:avLst/>
            </a:prstGeom>
            <a:noFill/>
            <a:ln w="381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sz="3600">
                  <a:solidFill>
                    <a:srgbClr val="6FBF41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1" name="線條"/>
            <p:cNvSpPr/>
            <p:nvPr/>
          </p:nvSpPr>
          <p:spPr>
            <a:xfrm>
              <a:off x="7053420" y="1993782"/>
              <a:ext cx="1385522" cy="1"/>
            </a:xfrm>
            <a:prstGeom prst="line">
              <a:avLst/>
            </a:prstGeom>
            <a:noFill/>
            <a:ln w="381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sz="3600">
                  <a:solidFill>
                    <a:srgbClr val="6FBF41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2" name="線條"/>
            <p:cNvSpPr/>
            <p:nvPr/>
          </p:nvSpPr>
          <p:spPr>
            <a:xfrm>
              <a:off x="1447694" y="3611239"/>
              <a:ext cx="3415231" cy="179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30" y="12277"/>
                  </a:lnTo>
                  <a:lnTo>
                    <a:pt x="21600" y="12083"/>
                  </a:lnTo>
                  <a:lnTo>
                    <a:pt x="21570" y="0"/>
                  </a:lnTo>
                </a:path>
              </a:pathLst>
            </a:custGeom>
            <a:noFill/>
            <a:ln w="381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sz="3600">
                  <a:solidFill>
                    <a:srgbClr val="6FBF41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3" name="線條"/>
            <p:cNvSpPr/>
            <p:nvPr/>
          </p:nvSpPr>
          <p:spPr>
            <a:xfrm>
              <a:off x="5445637" y="3602244"/>
              <a:ext cx="1" cy="1808771"/>
            </a:xfrm>
            <a:prstGeom prst="line">
              <a:avLst/>
            </a:prstGeom>
            <a:noFill/>
            <a:ln w="381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sz="3600">
                  <a:solidFill>
                    <a:srgbClr val="6FBF41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4" name="培養箱"/>
            <p:cNvSpPr txBox="1"/>
            <p:nvPr/>
          </p:nvSpPr>
          <p:spPr>
            <a:xfrm>
              <a:off x="204246" y="2531829"/>
              <a:ext cx="1987791" cy="9842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0" sz="40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培養箱</a:t>
              </a:r>
            </a:p>
          </p:txBody>
        </p:sp>
        <p:sp>
          <p:nvSpPr>
            <p:cNvPr id="555" name="控制系統"/>
            <p:cNvSpPr txBox="1"/>
            <p:nvPr/>
          </p:nvSpPr>
          <p:spPr>
            <a:xfrm>
              <a:off x="3973451" y="2498920"/>
              <a:ext cx="2605356" cy="9842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0" sz="40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控制系統</a:t>
              </a:r>
            </a:p>
          </p:txBody>
        </p:sp>
        <p:sp>
          <p:nvSpPr>
            <p:cNvPr id="556" name="醫院資料庫"/>
            <p:cNvSpPr txBox="1"/>
            <p:nvPr/>
          </p:nvSpPr>
          <p:spPr>
            <a:xfrm>
              <a:off x="8155974" y="2498920"/>
              <a:ext cx="3222922" cy="9842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0" sz="40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醫院資料庫</a:t>
              </a:r>
            </a:p>
          </p:txBody>
        </p:sp>
        <p:sp>
          <p:nvSpPr>
            <p:cNvPr id="557" name="機器手臂"/>
            <p:cNvSpPr txBox="1"/>
            <p:nvPr/>
          </p:nvSpPr>
          <p:spPr>
            <a:xfrm>
              <a:off x="190985" y="7473778"/>
              <a:ext cx="2605356" cy="9842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0" sz="40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機器手臂</a:t>
              </a:r>
            </a:p>
          </p:txBody>
        </p:sp>
        <p:sp>
          <p:nvSpPr>
            <p:cNvPr id="558" name="工業攝影機"/>
            <p:cNvSpPr txBox="1"/>
            <p:nvPr/>
          </p:nvSpPr>
          <p:spPr>
            <a:xfrm>
              <a:off x="3834177" y="7473778"/>
              <a:ext cx="3222922" cy="9842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0" sz="40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工業攝影機</a:t>
              </a:r>
            </a:p>
          </p:txBody>
        </p:sp>
      </p:grpSp>
      <p:sp>
        <p:nvSpPr>
          <p:cNvPr id="560" name="線條"/>
          <p:cNvSpPr/>
          <p:nvPr/>
        </p:nvSpPr>
        <p:spPr>
          <a:xfrm flipH="1">
            <a:off x="12875760" y="6955853"/>
            <a:ext cx="3928707" cy="1932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3" y="10403"/>
                </a:lnTo>
                <a:lnTo>
                  <a:pt x="21600" y="10474"/>
                </a:lnTo>
                <a:lnTo>
                  <a:pt x="21575" y="0"/>
                </a:lnTo>
              </a:path>
            </a:pathLst>
          </a:custGeom>
          <a:ln w="38100">
            <a:solidFill>
              <a:srgbClr val="A6AAA9"/>
            </a:solidFill>
            <a:miter lim="400000"/>
          </a:ln>
        </p:spPr>
        <p:txBody>
          <a:bodyPr lIns="38100" tIns="38100" rIns="38100" bIns="38100" anchor="ctr"/>
          <a:lstStyle/>
          <a:p>
            <a:pPr defTabSz="584200">
              <a:defRPr sz="3600">
                <a:solidFill>
                  <a:srgbClr val="6F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61" name="視覺輔助檢測系統"/>
          <p:cNvSpPr txBox="1"/>
          <p:nvPr/>
        </p:nvSpPr>
        <p:spPr>
          <a:xfrm>
            <a:off x="14757338" y="10837812"/>
            <a:ext cx="415290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defRPr b="0" sz="40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視覺輔助檢測系統</a:t>
            </a:r>
          </a:p>
        </p:txBody>
      </p:sp>
      <p:pic>
        <p:nvPicPr>
          <p:cNvPr id="562" name="IMG_CV_red.psd" descr="IMG_CV_red.psd"/>
          <p:cNvPicPr>
            <a:picLocks noChangeAspect="1"/>
          </p:cNvPicPr>
          <p:nvPr/>
        </p:nvPicPr>
        <p:blipFill>
          <a:blip r:embed="rId10">
            <a:extLst/>
          </a:blip>
          <a:srcRect l="20066" t="19709" r="20066" b="19709"/>
          <a:stretch>
            <a:fillRect/>
          </a:stretch>
        </p:blipFill>
        <p:spPr>
          <a:xfrm>
            <a:off x="15586806" y="9134063"/>
            <a:ext cx="2493810" cy="1458060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緒論"/>
          <p:cNvSpPr txBox="1"/>
          <p:nvPr/>
        </p:nvSpPr>
        <p:spPr>
          <a:xfrm>
            <a:off x="795132" y="349188"/>
            <a:ext cx="154800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緒論</a:t>
            </a:r>
          </a:p>
        </p:txBody>
      </p:sp>
      <p:sp>
        <p:nvSpPr>
          <p:cNvPr id="564" name="結核菌培養及其自動化"/>
          <p:cNvSpPr txBox="1"/>
          <p:nvPr/>
        </p:nvSpPr>
        <p:spPr>
          <a:xfrm>
            <a:off x="1228577" y="1041400"/>
            <a:ext cx="10262078" cy="1275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138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結核菌培養及其自動化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9" name="kisspng-computer-icons-vision-icon-5b365b15dc9df0.6799819615302889179037.png" descr="kisspng-computer-icons-vision-icon-5b365b15dc9df0.6799819615302889179037.png"/>
          <p:cNvPicPr>
            <a:picLocks noChangeAspect="1"/>
          </p:cNvPicPr>
          <p:nvPr/>
        </p:nvPicPr>
        <p:blipFill>
          <a:blip r:embed="rId3">
            <a:extLst/>
          </a:blip>
          <a:srcRect l="19933" t="17157" r="19933" b="20885"/>
          <a:stretch>
            <a:fillRect/>
          </a:stretch>
        </p:blipFill>
        <p:spPr>
          <a:xfrm>
            <a:off x="4950632" y="5207286"/>
            <a:ext cx="3659232" cy="2178339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視覺輔助檢測系統"/>
          <p:cNvSpPr txBox="1"/>
          <p:nvPr/>
        </p:nvSpPr>
        <p:spPr>
          <a:xfrm>
            <a:off x="4195775" y="7543513"/>
            <a:ext cx="51689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defRPr b="0" sz="5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視覺輔助檢測系統</a:t>
            </a:r>
          </a:p>
        </p:txBody>
      </p:sp>
      <p:sp>
        <p:nvSpPr>
          <p:cNvPr id="571" name="及早發現陽性或污染檢體"/>
          <p:cNvSpPr txBox="1"/>
          <p:nvPr/>
        </p:nvSpPr>
        <p:spPr>
          <a:xfrm>
            <a:off x="10958129" y="5809142"/>
            <a:ext cx="913518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584200">
              <a:defRPr b="0" spc="360" sz="6000">
                <a:solidFill>
                  <a:srgbClr val="C82506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及早發現陽性或污染檢體</a:t>
            </a:r>
          </a:p>
        </p:txBody>
      </p:sp>
      <p:sp>
        <p:nvSpPr>
          <p:cNvPr id="572" name="減輕醫檢師負擔"/>
          <p:cNvSpPr txBox="1"/>
          <p:nvPr/>
        </p:nvSpPr>
        <p:spPr>
          <a:xfrm>
            <a:off x="10958129" y="7130676"/>
            <a:ext cx="590430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584200">
              <a:defRPr b="0" spc="360" sz="6000">
                <a:solidFill>
                  <a:srgbClr val="C82506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減輕醫檢師負擔</a:t>
            </a:r>
          </a:p>
        </p:txBody>
      </p:sp>
      <p:sp>
        <p:nvSpPr>
          <p:cNvPr id="573" name="避免醫檢師疲勞誤判"/>
          <p:cNvSpPr txBox="1"/>
          <p:nvPr/>
        </p:nvSpPr>
        <p:spPr>
          <a:xfrm>
            <a:off x="10958129" y="8452210"/>
            <a:ext cx="751974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584200">
              <a:defRPr b="0" spc="360" sz="6000">
                <a:solidFill>
                  <a:srgbClr val="C82506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避免醫檢師疲勞誤判</a:t>
            </a:r>
          </a:p>
        </p:txBody>
      </p:sp>
      <p:sp>
        <p:nvSpPr>
          <p:cNvPr id="574" name="第一個結核菌培養辨識系統"/>
          <p:cNvSpPr txBox="1"/>
          <p:nvPr/>
        </p:nvSpPr>
        <p:spPr>
          <a:xfrm>
            <a:off x="10992941" y="4487608"/>
            <a:ext cx="994290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just" defTabSz="584200">
              <a:defRPr b="0" spc="360" sz="6000">
                <a:solidFill>
                  <a:srgbClr val="C82506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第一個結核菌培養辨識系統</a:t>
            </a:r>
          </a:p>
        </p:txBody>
      </p:sp>
      <p:sp>
        <p:nvSpPr>
          <p:cNvPr id="575" name="緒論"/>
          <p:cNvSpPr txBox="1"/>
          <p:nvPr/>
        </p:nvSpPr>
        <p:spPr>
          <a:xfrm>
            <a:off x="795132" y="349188"/>
            <a:ext cx="154800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緒論</a:t>
            </a:r>
          </a:p>
        </p:txBody>
      </p:sp>
      <p:sp>
        <p:nvSpPr>
          <p:cNvPr id="576" name="結核菌培養及其自動化"/>
          <p:cNvSpPr txBox="1"/>
          <p:nvPr/>
        </p:nvSpPr>
        <p:spPr>
          <a:xfrm>
            <a:off x="1228577" y="1041400"/>
            <a:ext cx="10262078" cy="1275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138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結核菌培養及其自動化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8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9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F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0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1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2" name="outline"/>
          <p:cNvSpPr txBox="1"/>
          <p:nvPr>
            <p:ph type="body" idx="26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63" name="幻燈片編號"/>
          <p:cNvSpPr txBox="1"/>
          <p:nvPr>
            <p:ph type="sldNum" sz="quarter" idx="2"/>
          </p:nvPr>
        </p:nvSpPr>
        <p:spPr>
          <a:xfrm>
            <a:off x="23394962" y="228600"/>
            <a:ext cx="402383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4" name="三角形"/>
          <p:cNvSpPr/>
          <p:nvPr/>
        </p:nvSpPr>
        <p:spPr>
          <a:xfrm rot="5400000">
            <a:off x="7225359" y="4231924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5" name="三角形"/>
          <p:cNvSpPr/>
          <p:nvPr/>
        </p:nvSpPr>
        <p:spPr>
          <a:xfrm rot="5400000">
            <a:off x="7225359" y="5685655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6" name="三角形"/>
          <p:cNvSpPr/>
          <p:nvPr/>
        </p:nvSpPr>
        <p:spPr>
          <a:xfrm rot="5400000">
            <a:off x="7225359" y="7139387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7" name="三角形"/>
          <p:cNvSpPr/>
          <p:nvPr/>
        </p:nvSpPr>
        <p:spPr>
          <a:xfrm rot="5400000">
            <a:off x="7225359" y="8593118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8" name="三角形"/>
          <p:cNvSpPr/>
          <p:nvPr/>
        </p:nvSpPr>
        <p:spPr>
          <a:xfrm rot="5400000">
            <a:off x="7225359" y="10046850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9" name="緒論…"/>
          <p:cNvSpPr txBox="1"/>
          <p:nvPr/>
        </p:nvSpPr>
        <p:spPr>
          <a:xfrm>
            <a:off x="7664849" y="3712944"/>
            <a:ext cx="12770205" cy="725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just" defTabSz="584200">
              <a:defRPr b="0" baseline="31818" spc="396" sz="66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緒論</a:t>
            </a:r>
          </a:p>
          <a:p>
            <a:pPr algn="just" defTabSz="584200">
              <a:defRPr b="0" baseline="31818" spc="396" sz="66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相關研究</a:t>
            </a:r>
          </a:p>
          <a:p>
            <a:pPr algn="just" defTabSz="584200">
              <a:defRPr b="0" baseline="31818" spc="396" sz="66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實驗方法</a:t>
            </a:r>
          </a:p>
          <a:p>
            <a:pPr algn="just" defTabSz="584200">
              <a:defRPr b="0" baseline="31818" spc="396" sz="66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實驗結果</a:t>
            </a:r>
          </a:p>
          <a:p>
            <a:pPr algn="just" defTabSz="584200">
              <a:defRPr b="0" baseline="31818" spc="396" sz="66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結論及未來工作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相關研究"/>
          <p:cNvSpPr txBox="1"/>
          <p:nvPr>
            <p:ph type="body" idx="13"/>
          </p:nvPr>
        </p:nvSpPr>
        <p:spPr>
          <a:xfrm>
            <a:off x="9329098" y="5915421"/>
            <a:ext cx="6419057" cy="188515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b="1" cap="all" spc="2400" sz="10000">
                <a:solidFill>
                  <a:srgbClr val="626771"/>
                </a:solidFill>
              </a:defRPr>
            </a:lvl1pPr>
          </a:lstStyle>
          <a:p>
            <a:pPr/>
            <a:r>
              <a:t>相關研究</a:t>
            </a:r>
          </a:p>
        </p:txBody>
      </p:sp>
      <p:sp>
        <p:nvSpPr>
          <p:cNvPr id="581" name="三角形"/>
          <p:cNvSpPr/>
          <p:nvPr>
            <p:ph type="body" idx="16"/>
          </p:nvPr>
        </p:nvSpPr>
        <p:spPr>
          <a:xfrm rot="5400000">
            <a:off x="8491085" y="6734416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82" name="三角形"/>
          <p:cNvSpPr/>
          <p:nvPr>
            <p:ph type="body" idx="17"/>
          </p:nvPr>
        </p:nvSpPr>
        <p:spPr>
          <a:xfrm rot="5400000">
            <a:off x="8491085" y="6392510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83" name="三角形"/>
          <p:cNvSpPr/>
          <p:nvPr>
            <p:ph type="body" idx="18"/>
          </p:nvPr>
        </p:nvSpPr>
        <p:spPr>
          <a:xfrm rot="5400000">
            <a:off x="8491085" y="6050604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84" name="三角形"/>
          <p:cNvSpPr/>
          <p:nvPr>
            <p:ph type="body" idx="19"/>
          </p:nvPr>
        </p:nvSpPr>
        <p:spPr>
          <a:xfrm rot="5400000">
            <a:off x="8491085" y="7122166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85" name="三角形"/>
          <p:cNvSpPr/>
          <p:nvPr>
            <p:ph type="body" idx="20"/>
          </p:nvPr>
        </p:nvSpPr>
        <p:spPr>
          <a:xfrm rot="5400000">
            <a:off x="8491085" y="7479354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Towards Automated Tuberculosis detection…"/>
          <p:cNvSpPr txBox="1"/>
          <p:nvPr>
            <p:ph type="body" idx="16"/>
          </p:nvPr>
        </p:nvSpPr>
        <p:spPr>
          <a:xfrm>
            <a:off x="4129217" y="5717389"/>
            <a:ext cx="16125566" cy="2066254"/>
          </a:xfrm>
          <a:prstGeom prst="rect">
            <a:avLst/>
          </a:prstGeom>
        </p:spPr>
        <p:txBody>
          <a:bodyPr/>
          <a:lstStyle/>
          <a:p>
            <a:pPr algn="ctr">
              <a:defRPr baseline="6666" spc="59" sz="60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Towards Automated Tuberculosis detection </a:t>
            </a:r>
          </a:p>
          <a:p>
            <a:pPr algn="ctr">
              <a:defRPr baseline="6666" spc="59" sz="60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using Deep Learning</a:t>
            </a:r>
          </a:p>
        </p:txBody>
      </p:sp>
      <p:sp>
        <p:nvSpPr>
          <p:cNvPr id="591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92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93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F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94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95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96" name="相關研究 1"/>
          <p:cNvSpPr txBox="1"/>
          <p:nvPr>
            <p:ph type="body" idx="26"/>
          </p:nvPr>
        </p:nvSpPr>
        <p:spPr>
          <a:xfrm>
            <a:off x="1472460" y="442113"/>
            <a:ext cx="6750222" cy="1783557"/>
          </a:xfrm>
          <a:prstGeom prst="rect">
            <a:avLst/>
          </a:prstGeom>
        </p:spPr>
        <p:txBody>
          <a:bodyPr/>
          <a:lstStyle/>
          <a:p>
            <a:pPr/>
            <a:r>
              <a:t>相關研究 1</a:t>
            </a:r>
          </a:p>
        </p:txBody>
      </p:sp>
      <p:sp>
        <p:nvSpPr>
          <p:cNvPr id="59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8" name="三角形"/>
          <p:cNvSpPr/>
          <p:nvPr/>
        </p:nvSpPr>
        <p:spPr>
          <a:xfrm rot="10800000">
            <a:off x="11749934" y="4826663"/>
            <a:ext cx="509128" cy="307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 defTabSz="584200">
              <a:defRPr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99" name="Kant, S. and M. M. J. a. p. a. Srivastava (2018)."/>
          <p:cNvSpPr txBox="1"/>
          <p:nvPr/>
        </p:nvSpPr>
        <p:spPr>
          <a:xfrm>
            <a:off x="7962265" y="8366604"/>
            <a:ext cx="8459471" cy="52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marL="457200" indent="-457200" algn="l" defTabSz="457200">
              <a:defRPr b="0" spc="59" sz="3000">
                <a:solidFill>
                  <a:srgbClr val="5E5E5E"/>
                </a:solidFill>
              </a:defRPr>
            </a:lvl1pPr>
          </a:lstStyle>
          <a:p>
            <a:pPr/>
            <a:r>
              <a:t>Kant, S. and M. M. J. a. p. a. Srivastava (2018).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檢測目標 - 痰抹片顯微影像"/>
          <p:cNvSpPr txBox="1"/>
          <p:nvPr>
            <p:ph type="body" idx="14"/>
          </p:nvPr>
        </p:nvSpPr>
        <p:spPr>
          <a:xfrm>
            <a:off x="1335505" y="1074982"/>
            <a:ext cx="10789031" cy="1275557"/>
          </a:xfrm>
          <a:prstGeom prst="rect">
            <a:avLst/>
          </a:prstGeom>
        </p:spPr>
        <p:txBody>
          <a:bodyPr/>
          <a:lstStyle/>
          <a:p>
            <a:pPr/>
            <a:r>
              <a:t>檢測目標 - 痰抹片顯微影像</a:t>
            </a:r>
          </a:p>
        </p:txBody>
      </p:sp>
      <p:sp>
        <p:nvSpPr>
          <p:cNvPr id="6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5" name="螢幕快照 2018-12-02 下午11.57.07.png" descr="螢幕快照 2018-12-02 下午11.57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3430" y="3502577"/>
            <a:ext cx="10486430" cy="7874715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相關研究 1 | Towards Automated Tuberculosis detection using Deep Learning"/>
          <p:cNvSpPr txBox="1"/>
          <p:nvPr/>
        </p:nvSpPr>
        <p:spPr>
          <a:xfrm>
            <a:off x="1268333" y="364667"/>
            <a:ext cx="1817898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584200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相關研究 1 | </a:t>
            </a:r>
            <a:r>
              <a:rPr spc="204" sz="3400">
                <a:solidFill>
                  <a:srgbClr val="929292"/>
                </a:solidFill>
              </a:rPr>
              <a:t>Towards Automated Tuberculosis detection using Deep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對抗不平衡的資料集"/>
          <p:cNvSpPr txBox="1"/>
          <p:nvPr>
            <p:ph type="body" idx="14"/>
          </p:nvPr>
        </p:nvSpPr>
        <p:spPr>
          <a:xfrm>
            <a:off x="1335505" y="1074982"/>
            <a:ext cx="8116286" cy="1275557"/>
          </a:xfrm>
          <a:prstGeom prst="rect">
            <a:avLst/>
          </a:prstGeom>
        </p:spPr>
        <p:txBody>
          <a:bodyPr/>
          <a:lstStyle/>
          <a:p>
            <a:pPr/>
            <a:r>
              <a:t>對抗不平衡的資料集</a:t>
            </a:r>
          </a:p>
        </p:txBody>
      </p:sp>
      <p:sp>
        <p:nvSpPr>
          <p:cNvPr id="61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2" name="群組"/>
          <p:cNvSpPr txBox="1"/>
          <p:nvPr/>
        </p:nvSpPr>
        <p:spPr>
          <a:xfrm>
            <a:off x="5057062" y="3271058"/>
            <a:ext cx="14269876" cy="782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6100">
                <a:solidFill>
                  <a:srgbClr val="5E5E5E"/>
                </a:solidFill>
              </a:defRPr>
            </a:lvl1pPr>
          </a:lstStyle>
          <a:p>
            <a:pPr/>
            <a:r>
              <a:t>Under-sampling the majority class</a:t>
            </a:r>
          </a:p>
        </p:txBody>
      </p:sp>
      <p:sp>
        <p:nvSpPr>
          <p:cNvPr id="613" name="相關研究 1 | Towards Automated Tuberculosis detection using Deep Learning"/>
          <p:cNvSpPr txBox="1"/>
          <p:nvPr/>
        </p:nvSpPr>
        <p:spPr>
          <a:xfrm>
            <a:off x="1268333" y="364667"/>
            <a:ext cx="1817898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584200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相關研究 1 | </a:t>
            </a:r>
            <a:r>
              <a:rPr spc="204" sz="3400">
                <a:solidFill>
                  <a:srgbClr val="929292"/>
                </a:solidFill>
              </a:rPr>
              <a:t>Towards Automated Tuberculosis detection using Deep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8" name="螢幕快照 2018-12-03 上午12.06.15.png" descr="螢幕快照 2018-12-03 上午12.06.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3746" y="4430822"/>
            <a:ext cx="12736508" cy="5517053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Patch based classification"/>
          <p:cNvSpPr txBox="1"/>
          <p:nvPr/>
        </p:nvSpPr>
        <p:spPr>
          <a:xfrm>
            <a:off x="1335505" y="1157532"/>
            <a:ext cx="11909043" cy="1110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Patch based classification</a:t>
            </a:r>
          </a:p>
        </p:txBody>
      </p:sp>
      <p:sp>
        <p:nvSpPr>
          <p:cNvPr id="620" name="相關研究 1 | Towards Automated Tuberculosis detection using Deep Learning"/>
          <p:cNvSpPr txBox="1"/>
          <p:nvPr/>
        </p:nvSpPr>
        <p:spPr>
          <a:xfrm>
            <a:off x="1268333" y="364667"/>
            <a:ext cx="1817898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584200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相關研究 1 | </a:t>
            </a:r>
            <a:r>
              <a:rPr spc="204" sz="3400">
                <a:solidFill>
                  <a:srgbClr val="929292"/>
                </a:solidFill>
              </a:rPr>
              <a:t>Towards Automated Tuberculosis detection using Deep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5" name="Model"/>
          <p:cNvSpPr txBox="1"/>
          <p:nvPr/>
        </p:nvSpPr>
        <p:spPr>
          <a:xfrm>
            <a:off x="1335505" y="1157532"/>
            <a:ext cx="2792603" cy="1110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</a:t>
            </a:r>
          </a:p>
        </p:txBody>
      </p:sp>
      <p:pic>
        <p:nvPicPr>
          <p:cNvPr id="626" name="螢幕快照 2018-12-02 下午11.58.16.png" descr="螢幕快照 2018-12-02 下午11.58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73237" y="2130117"/>
            <a:ext cx="7849410" cy="11268952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Two-stage…"/>
          <p:cNvSpPr txBox="1"/>
          <p:nvPr/>
        </p:nvSpPr>
        <p:spPr>
          <a:xfrm>
            <a:off x="2597171" y="6083115"/>
            <a:ext cx="7320694" cy="2873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584200">
              <a:defRPr sz="6000">
                <a:solidFill>
                  <a:srgbClr val="5E5E5E"/>
                </a:solidFill>
              </a:defRPr>
            </a:pPr>
            <a:r>
              <a:t>Two-stage</a:t>
            </a:r>
          </a:p>
          <a:p>
            <a:pPr defTabSz="584200">
              <a:defRPr sz="6000">
                <a:solidFill>
                  <a:srgbClr val="5E5E5E"/>
                </a:solidFill>
              </a:defRPr>
            </a:pPr>
            <a:r>
              <a:t>cascading</a:t>
            </a:r>
          </a:p>
          <a:p>
            <a:pPr defTabSz="584200">
              <a:defRPr sz="6000">
                <a:solidFill>
                  <a:srgbClr val="5E5E5E"/>
                </a:solidFill>
              </a:defRPr>
            </a:pPr>
            <a:r>
              <a:t>CNN model</a:t>
            </a:r>
          </a:p>
        </p:txBody>
      </p:sp>
      <p:sp>
        <p:nvSpPr>
          <p:cNvPr id="628" name="相關研究 1 | Towards Automated Tuberculosis detection using Deep Learning"/>
          <p:cNvSpPr txBox="1"/>
          <p:nvPr/>
        </p:nvSpPr>
        <p:spPr>
          <a:xfrm>
            <a:off x="1268333" y="364667"/>
            <a:ext cx="1817898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584200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相關研究 1 | </a:t>
            </a:r>
            <a:r>
              <a:rPr spc="204" sz="3400">
                <a:solidFill>
                  <a:srgbClr val="929292"/>
                </a:solidFill>
              </a:rPr>
              <a:t>Towards Automated Tuberculosis detection using Deep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3" name="Result"/>
          <p:cNvSpPr txBox="1"/>
          <p:nvPr/>
        </p:nvSpPr>
        <p:spPr>
          <a:xfrm>
            <a:off x="1335505" y="1157532"/>
            <a:ext cx="2983277" cy="1110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Result</a:t>
            </a:r>
          </a:p>
        </p:txBody>
      </p:sp>
      <p:grpSp>
        <p:nvGrpSpPr>
          <p:cNvPr id="636" name="群組"/>
          <p:cNvGrpSpPr/>
          <p:nvPr/>
        </p:nvGrpSpPr>
        <p:grpSpPr>
          <a:xfrm>
            <a:off x="6722740" y="4984855"/>
            <a:ext cx="13822255" cy="1996459"/>
            <a:chOff x="0" y="0"/>
            <a:chExt cx="13822253" cy="1996458"/>
          </a:xfrm>
        </p:grpSpPr>
        <p:sp>
          <p:nvSpPr>
            <p:cNvPr id="634" name="Precision  (         ) =  67.55%"/>
            <p:cNvSpPr txBox="1"/>
            <p:nvPr/>
          </p:nvSpPr>
          <p:spPr>
            <a:xfrm>
              <a:off x="0" y="0"/>
              <a:ext cx="13822254" cy="1996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584200">
                <a:defRPr baseline="55000" sz="6000">
                  <a:solidFill>
                    <a:srgbClr val="5E5E5E"/>
                  </a:solidFill>
                </a:defRPr>
              </a:pPr>
              <a:r>
                <a:t>Precision  </a:t>
              </a:r>
              <a:r>
                <a:rPr b="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         )</a:t>
              </a:r>
              <a:r>
                <a:t> =  67.55%</a:t>
              </a:r>
            </a:p>
          </p:txBody>
        </p:sp>
        <p:sp>
          <p:nvSpPr>
            <p:cNvPr id="635" name="方程式"/>
            <p:cNvSpPr txBox="1"/>
            <p:nvPr/>
          </p:nvSpPr>
          <p:spPr>
            <a:xfrm>
              <a:off x="4185941" y="308600"/>
              <a:ext cx="1558401" cy="9010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b="0" sz="1800"/>
              </a:pPr>
              <a14:m>
                <m:oMathPara>
                  <m:oMathParaPr>
                    <m:jc m:val="centerGroup"/>
                  </m:oMathParaPr>
                  <m:oMath>
                    <m:f>
                      <m:fPr>
                        <m:ctrlP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num>
                      <m:den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den>
                    </m:f>
                  </m:oMath>
                </m:oMathPara>
              </a14:m>
              <a:endParaRPr sz="3300"/>
            </a:p>
          </p:txBody>
        </p:sp>
      </p:grpSp>
      <p:grpSp>
        <p:nvGrpSpPr>
          <p:cNvPr id="639" name="群組"/>
          <p:cNvGrpSpPr/>
          <p:nvPr/>
        </p:nvGrpSpPr>
        <p:grpSpPr>
          <a:xfrm>
            <a:off x="7842356" y="7444969"/>
            <a:ext cx="11760822" cy="1916144"/>
            <a:chOff x="0" y="0"/>
            <a:chExt cx="11760820" cy="1916142"/>
          </a:xfrm>
        </p:grpSpPr>
        <p:sp>
          <p:nvSpPr>
            <p:cNvPr id="637" name="Recall  (         ) =  83.78%"/>
            <p:cNvSpPr txBox="1"/>
            <p:nvPr/>
          </p:nvSpPr>
          <p:spPr>
            <a:xfrm>
              <a:off x="0" y="0"/>
              <a:ext cx="11760821" cy="1916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584200">
                <a:defRPr baseline="55000" sz="6000">
                  <a:solidFill>
                    <a:srgbClr val="5E5E5E"/>
                  </a:solidFill>
                </a:defRPr>
              </a:pPr>
              <a:r>
                <a:t>Recall  </a:t>
              </a:r>
              <a:r>
                <a:rPr b="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         )</a:t>
              </a:r>
              <a:r>
                <a:t> =  83.78%</a:t>
              </a:r>
            </a:p>
          </p:txBody>
        </p:sp>
        <p:sp>
          <p:nvSpPr>
            <p:cNvPr id="638" name="方程式"/>
            <p:cNvSpPr txBox="1"/>
            <p:nvPr/>
          </p:nvSpPr>
          <p:spPr>
            <a:xfrm>
              <a:off x="3031893" y="325886"/>
              <a:ext cx="1533935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b="0" sz="1800"/>
              </a:pPr>
              <a14:m>
                <m:oMathPara>
                  <m:oMathParaPr>
                    <m:jc m:val="centerGroup"/>
                  </m:oMathParaPr>
                  <m:oMath>
                    <m:f>
                      <m:fPr>
                        <m:ctrlP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num>
                      <m:den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m:oMathPara>
              </a14:m>
              <a:endParaRPr sz="3200"/>
            </a:p>
          </p:txBody>
        </p:sp>
      </p:grpSp>
      <p:sp>
        <p:nvSpPr>
          <p:cNvPr id="640" name="相關研究 1 | Towards Automated Tuberculosis detection using Deep Learning"/>
          <p:cNvSpPr txBox="1"/>
          <p:nvPr/>
        </p:nvSpPr>
        <p:spPr>
          <a:xfrm>
            <a:off x="1268333" y="364667"/>
            <a:ext cx="1817898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584200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相關研究 1 | </a:t>
            </a:r>
            <a:r>
              <a:rPr spc="204" sz="3400">
                <a:solidFill>
                  <a:srgbClr val="929292"/>
                </a:solidFill>
              </a:rPr>
              <a:t>Towards Automated Tuberculosis detection using Deep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Automatic detection of tuberculosis bacilli…"/>
          <p:cNvSpPr txBox="1"/>
          <p:nvPr>
            <p:ph type="body" idx="16"/>
          </p:nvPr>
        </p:nvSpPr>
        <p:spPr>
          <a:xfrm>
            <a:off x="4129217" y="5222089"/>
            <a:ext cx="16125566" cy="3056854"/>
          </a:xfrm>
          <a:prstGeom prst="rect">
            <a:avLst/>
          </a:prstGeom>
        </p:spPr>
        <p:txBody>
          <a:bodyPr/>
          <a:lstStyle/>
          <a:p>
            <a:pPr algn="ctr" defTabSz="584200">
              <a:defRPr baseline="6666" spc="59" sz="60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Automatic detection of tuberculosis bacilli</a:t>
            </a:r>
          </a:p>
          <a:p>
            <a:pPr algn="ctr" defTabSz="584200">
              <a:defRPr baseline="6666" spc="59" sz="60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from microscopic sputum smear images</a:t>
            </a:r>
          </a:p>
          <a:p>
            <a:pPr algn="ctr" defTabSz="584200">
              <a:defRPr baseline="6666" spc="59" sz="60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using deep learning methods</a:t>
            </a:r>
          </a:p>
        </p:txBody>
      </p:sp>
      <p:sp>
        <p:nvSpPr>
          <p:cNvPr id="645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46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47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F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48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49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50" name="相關研究 2"/>
          <p:cNvSpPr txBox="1"/>
          <p:nvPr>
            <p:ph type="body" idx="26"/>
          </p:nvPr>
        </p:nvSpPr>
        <p:spPr>
          <a:xfrm>
            <a:off x="1472460" y="442113"/>
            <a:ext cx="6750222" cy="1783557"/>
          </a:xfrm>
          <a:prstGeom prst="rect">
            <a:avLst/>
          </a:prstGeom>
        </p:spPr>
        <p:txBody>
          <a:bodyPr/>
          <a:lstStyle/>
          <a:p>
            <a:pPr/>
            <a:r>
              <a:t>相關研究 2</a:t>
            </a:r>
          </a:p>
        </p:txBody>
      </p:sp>
      <p:sp>
        <p:nvSpPr>
          <p:cNvPr id="65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2" name="三角形"/>
          <p:cNvSpPr/>
          <p:nvPr/>
        </p:nvSpPr>
        <p:spPr>
          <a:xfrm rot="10800000">
            <a:off x="11749934" y="4826663"/>
            <a:ext cx="509128" cy="307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 defTabSz="584200">
              <a:defRPr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53" name="Panicker, R. O., et al. (2018)."/>
          <p:cNvSpPr txBox="1"/>
          <p:nvPr/>
        </p:nvSpPr>
        <p:spPr>
          <a:xfrm>
            <a:off x="9619043" y="8651746"/>
            <a:ext cx="5145914" cy="52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marL="457200" indent="-457200" algn="l" defTabSz="457200">
              <a:defRPr b="0" spc="59" sz="3000">
                <a:solidFill>
                  <a:srgbClr val="5E5E5E"/>
                </a:solidFill>
              </a:defRPr>
            </a:lvl1pPr>
          </a:lstStyle>
          <a:p>
            <a:pPr/>
            <a:r>
              <a:t>Panicker, R. O., et al. (2018).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8" name="相關研究 2 |"/>
          <p:cNvSpPr txBox="1"/>
          <p:nvPr/>
        </p:nvSpPr>
        <p:spPr>
          <a:xfrm>
            <a:off x="1268333" y="364667"/>
            <a:ext cx="3568013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584200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相關研究 2 |</a:t>
            </a:r>
          </a:p>
        </p:txBody>
      </p:sp>
      <p:sp>
        <p:nvSpPr>
          <p:cNvPr id="659" name="Automatic detection of tuberculosis bacilli from microscopic sputum smear images using deep learning methods"/>
          <p:cNvSpPr txBox="1"/>
          <p:nvPr/>
        </p:nvSpPr>
        <p:spPr>
          <a:xfrm>
            <a:off x="5028274" y="249542"/>
            <a:ext cx="13575737" cy="1004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584200">
              <a:defRPr b="0" spc="180" sz="300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>
              <a:defRPr>
                <a:solidFill>
                  <a:srgbClr val="A6AAA9"/>
                </a:solidFill>
              </a:defRPr>
            </a:pPr>
            <a:r>
              <a:rPr>
                <a:solidFill>
                  <a:srgbClr val="929292"/>
                </a:solidFill>
              </a:rPr>
              <a:t>Automatic detection of tuberculosis bacilli from microscopic sputum smear images using deep learning methods</a:t>
            </a:r>
          </a:p>
        </p:txBody>
      </p:sp>
      <p:sp>
        <p:nvSpPr>
          <p:cNvPr id="660" name="檢測目標 - 痰抹片顯微影像"/>
          <p:cNvSpPr txBox="1"/>
          <p:nvPr/>
        </p:nvSpPr>
        <p:spPr>
          <a:xfrm>
            <a:off x="1335505" y="1113082"/>
            <a:ext cx="10789031" cy="1275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檢測目標 - 痰抹片顯微影像</a:t>
            </a:r>
          </a:p>
        </p:txBody>
      </p:sp>
      <p:pic>
        <p:nvPicPr>
          <p:cNvPr id="661" name="螢幕快照 2019-02-22 上午12.31.20.png" descr="螢幕快照 2019-02-22 上午12.31.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6940" y="3248213"/>
            <a:ext cx="10878405" cy="8297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6" name="相關研究 2 |"/>
          <p:cNvSpPr txBox="1"/>
          <p:nvPr/>
        </p:nvSpPr>
        <p:spPr>
          <a:xfrm>
            <a:off x="1268333" y="364667"/>
            <a:ext cx="3568013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584200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相關研究 2 |</a:t>
            </a:r>
          </a:p>
        </p:txBody>
      </p:sp>
      <p:sp>
        <p:nvSpPr>
          <p:cNvPr id="667" name="Automatic detection of tuberculosis bacilli from microscopic sputum smear images using deep learning methods"/>
          <p:cNvSpPr txBox="1"/>
          <p:nvPr/>
        </p:nvSpPr>
        <p:spPr>
          <a:xfrm>
            <a:off x="5028274" y="249542"/>
            <a:ext cx="13575737" cy="1004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584200">
              <a:defRPr b="0" spc="180" sz="300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>
              <a:defRPr>
                <a:solidFill>
                  <a:srgbClr val="A6AAA9"/>
                </a:solidFill>
              </a:defRPr>
            </a:pPr>
            <a:r>
              <a:rPr>
                <a:solidFill>
                  <a:srgbClr val="929292"/>
                </a:solidFill>
              </a:rPr>
              <a:t>Automatic detection of tuberculosis bacilli from microscopic sputum smear images using deep learning methods</a:t>
            </a:r>
          </a:p>
        </p:txBody>
      </p:sp>
      <p:sp>
        <p:nvSpPr>
          <p:cNvPr id="668" name="Two stages method"/>
          <p:cNvSpPr txBox="1"/>
          <p:nvPr/>
        </p:nvSpPr>
        <p:spPr>
          <a:xfrm>
            <a:off x="1335505" y="1195632"/>
            <a:ext cx="8737176" cy="1110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Two stages method</a:t>
            </a:r>
          </a:p>
        </p:txBody>
      </p:sp>
      <p:sp>
        <p:nvSpPr>
          <p:cNvPr id="669" name="群組"/>
          <p:cNvSpPr txBox="1"/>
          <p:nvPr/>
        </p:nvSpPr>
        <p:spPr>
          <a:xfrm>
            <a:off x="4946555" y="1018025"/>
            <a:ext cx="13233299" cy="7254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6000">
                <a:solidFill>
                  <a:srgbClr val="6FBF41"/>
                </a:solidFill>
              </a:defRPr>
            </a:pPr>
            <a:r>
              <a:t> </a:t>
            </a:r>
            <a:r>
              <a:rPr>
                <a:solidFill>
                  <a:srgbClr val="5E5E5E"/>
                </a:solidFill>
              </a:rPr>
              <a:t>Stage 1 : Image binarization</a:t>
            </a:r>
            <a:endParaRPr>
              <a:solidFill>
                <a:srgbClr val="5E5E5E"/>
              </a:solidFill>
            </a:endParaRPr>
          </a:p>
          <a:p>
            <a:pPr defTabSz="584200">
              <a:defRPr b="0" sz="6000">
                <a:solidFill>
                  <a:srgbClr val="5E5E5E"/>
                </a:solidFill>
              </a:defRPr>
            </a:pPr>
            <a:r>
              <a:t>Classify foreground and background</a:t>
            </a:r>
          </a:p>
        </p:txBody>
      </p:sp>
      <p:pic>
        <p:nvPicPr>
          <p:cNvPr id="670" name="螢幕快照 2019-02-22 上午12.47.31.png" descr="螢幕快照 2019-02-22 上午12.47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88551" y="6067183"/>
            <a:ext cx="15855184" cy="5763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緒論"/>
          <p:cNvSpPr txBox="1"/>
          <p:nvPr>
            <p:ph type="body" idx="13"/>
          </p:nvPr>
        </p:nvSpPr>
        <p:spPr>
          <a:xfrm>
            <a:off x="10557271" y="9516547"/>
            <a:ext cx="3269458" cy="188515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b="1" cap="all" spc="2400" sz="10000">
                <a:solidFill>
                  <a:srgbClr val="626771"/>
                </a:solidFill>
              </a:defRPr>
            </a:lvl1pPr>
          </a:lstStyle>
          <a:p>
            <a:pPr>
              <a:defRPr b="0"/>
            </a:pPr>
            <a:r>
              <a:rPr b="1"/>
              <a:t>緒論</a:t>
            </a:r>
          </a:p>
        </p:txBody>
      </p:sp>
      <p:sp>
        <p:nvSpPr>
          <p:cNvPr id="274" name="三角形"/>
          <p:cNvSpPr/>
          <p:nvPr>
            <p:ph type="body" idx="16"/>
          </p:nvPr>
        </p:nvSpPr>
        <p:spPr>
          <a:xfrm rot="5400000">
            <a:off x="9347080" y="10008917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5" name="三角形"/>
          <p:cNvSpPr/>
          <p:nvPr>
            <p:ph type="body" idx="17"/>
          </p:nvPr>
        </p:nvSpPr>
        <p:spPr>
          <a:xfrm rot="5400000">
            <a:off x="9347080" y="10366104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6" name="三角形"/>
          <p:cNvSpPr/>
          <p:nvPr>
            <p:ph type="body" idx="18"/>
          </p:nvPr>
        </p:nvSpPr>
        <p:spPr>
          <a:xfrm rot="5400000">
            <a:off x="9347080" y="9651730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7" name="三角形"/>
          <p:cNvSpPr/>
          <p:nvPr>
            <p:ph type="body" idx="19"/>
          </p:nvPr>
        </p:nvSpPr>
        <p:spPr>
          <a:xfrm rot="5400000">
            <a:off x="9347080" y="10723291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8" name="三角形"/>
          <p:cNvSpPr/>
          <p:nvPr>
            <p:ph type="body" idx="20"/>
          </p:nvPr>
        </p:nvSpPr>
        <p:spPr>
          <a:xfrm rot="5400000">
            <a:off x="9347080" y="11080479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9" name="幻燈片編號"/>
          <p:cNvSpPr txBox="1"/>
          <p:nvPr>
            <p:ph type="sldNum" sz="quarter" idx="2"/>
          </p:nvPr>
        </p:nvSpPr>
        <p:spPr>
          <a:xfrm>
            <a:off x="23394962" y="228600"/>
            <a:ext cx="402383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0" name="tuberculosisg10673261211_1432690-860x573.jpg" descr="tuberculosisg10673261211_1432690-860x57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3140" y="1069016"/>
            <a:ext cx="10757719" cy="7167643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https://www.infectiousdiseaseadvisor.com/home/topics/respiratory/could-a-new-universal-tuberculosis-regimen-help-end-the-tb-pandemic/"/>
          <p:cNvSpPr txBox="1"/>
          <p:nvPr/>
        </p:nvSpPr>
        <p:spPr>
          <a:xfrm>
            <a:off x="10930706" y="8332364"/>
            <a:ext cx="6951756" cy="644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0" sz="17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https://www.infectiousdiseaseadvisor.com/home/topics/respiratory/could-a-new-universal-tuberculosis-regimen-help-end-the-tb-pandemic/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5" name="相關研究 2 |"/>
          <p:cNvSpPr txBox="1"/>
          <p:nvPr/>
        </p:nvSpPr>
        <p:spPr>
          <a:xfrm>
            <a:off x="1268333" y="364667"/>
            <a:ext cx="3568013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584200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相關研究 2 |</a:t>
            </a:r>
          </a:p>
        </p:txBody>
      </p:sp>
      <p:sp>
        <p:nvSpPr>
          <p:cNvPr id="676" name="Automatic detection of tuberculosis bacilli from microscopic sputum smear images using deep learning methods"/>
          <p:cNvSpPr txBox="1"/>
          <p:nvPr/>
        </p:nvSpPr>
        <p:spPr>
          <a:xfrm>
            <a:off x="5028274" y="249542"/>
            <a:ext cx="13575737" cy="1004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584200">
              <a:defRPr b="0" spc="180" sz="300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>
              <a:defRPr>
                <a:solidFill>
                  <a:srgbClr val="A6AAA9"/>
                </a:solidFill>
              </a:defRPr>
            </a:pPr>
            <a:r>
              <a:rPr>
                <a:solidFill>
                  <a:srgbClr val="929292"/>
                </a:solidFill>
              </a:rPr>
              <a:t>Automatic detection of tuberculosis bacilli from microscopic sputum smear images using deep learning methods</a:t>
            </a:r>
          </a:p>
        </p:txBody>
      </p:sp>
      <p:sp>
        <p:nvSpPr>
          <p:cNvPr id="677" name="Two stages method"/>
          <p:cNvSpPr txBox="1"/>
          <p:nvPr/>
        </p:nvSpPr>
        <p:spPr>
          <a:xfrm>
            <a:off x="1335505" y="1195632"/>
            <a:ext cx="8737176" cy="1110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Two stages method</a:t>
            </a:r>
          </a:p>
        </p:txBody>
      </p:sp>
      <p:sp>
        <p:nvSpPr>
          <p:cNvPr id="678" name="群組"/>
          <p:cNvSpPr txBox="1"/>
          <p:nvPr/>
        </p:nvSpPr>
        <p:spPr>
          <a:xfrm>
            <a:off x="4946555" y="3230733"/>
            <a:ext cx="13233299" cy="7254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6000">
                <a:solidFill>
                  <a:srgbClr val="6FBF41"/>
                </a:solidFill>
              </a:defRPr>
            </a:pPr>
            <a:r>
              <a:t> </a:t>
            </a:r>
            <a:r>
              <a:rPr>
                <a:solidFill>
                  <a:srgbClr val="5E5E5E"/>
                </a:solidFill>
              </a:rPr>
              <a:t>Stage 2 : CNN model</a:t>
            </a:r>
            <a:endParaRPr>
              <a:solidFill>
                <a:srgbClr val="5E5E5E"/>
              </a:solidFill>
            </a:endParaRPr>
          </a:p>
          <a:p>
            <a:pPr defTabSz="584200">
              <a:defRPr b="0" sz="6000">
                <a:solidFill>
                  <a:srgbClr val="5E5E5E"/>
                </a:solidFill>
              </a:defRPr>
            </a:pPr>
            <a:r>
              <a:t>Classify foreground objects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3" name="Result"/>
          <p:cNvSpPr txBox="1"/>
          <p:nvPr/>
        </p:nvSpPr>
        <p:spPr>
          <a:xfrm>
            <a:off x="1335505" y="1157532"/>
            <a:ext cx="2983277" cy="1110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Result</a:t>
            </a:r>
          </a:p>
        </p:txBody>
      </p:sp>
      <p:grpSp>
        <p:nvGrpSpPr>
          <p:cNvPr id="686" name="群組"/>
          <p:cNvGrpSpPr/>
          <p:nvPr/>
        </p:nvGrpSpPr>
        <p:grpSpPr>
          <a:xfrm>
            <a:off x="6722740" y="4984855"/>
            <a:ext cx="13822255" cy="1996459"/>
            <a:chOff x="0" y="0"/>
            <a:chExt cx="13822253" cy="1996458"/>
          </a:xfrm>
        </p:grpSpPr>
        <p:sp>
          <p:nvSpPr>
            <p:cNvPr id="684" name="Precision  (         ) =  78.4 %"/>
            <p:cNvSpPr txBox="1"/>
            <p:nvPr/>
          </p:nvSpPr>
          <p:spPr>
            <a:xfrm>
              <a:off x="0" y="0"/>
              <a:ext cx="13822254" cy="1996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584200">
                <a:defRPr baseline="55000" sz="6000">
                  <a:solidFill>
                    <a:srgbClr val="5E5E5E"/>
                  </a:solidFill>
                </a:defRPr>
              </a:pPr>
              <a:r>
                <a:t>Precision  </a:t>
              </a:r>
              <a:r>
                <a:rPr b="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         )</a:t>
              </a:r>
              <a:r>
                <a:t> =  78.4 %</a:t>
              </a:r>
            </a:p>
          </p:txBody>
        </p:sp>
        <p:sp>
          <p:nvSpPr>
            <p:cNvPr id="685" name="方程式"/>
            <p:cNvSpPr txBox="1"/>
            <p:nvPr/>
          </p:nvSpPr>
          <p:spPr>
            <a:xfrm>
              <a:off x="4185941" y="308600"/>
              <a:ext cx="1558401" cy="9010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b="0" sz="1800"/>
              </a:pPr>
              <a14:m>
                <m:oMathPara>
                  <m:oMathParaPr>
                    <m:jc m:val="centerGroup"/>
                  </m:oMathParaPr>
                  <m:oMath>
                    <m:f>
                      <m:fPr>
                        <m:ctrlP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num>
                      <m:den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den>
                    </m:f>
                  </m:oMath>
                </m:oMathPara>
              </a14:m>
              <a:endParaRPr sz="3300"/>
            </a:p>
          </p:txBody>
        </p:sp>
      </p:grpSp>
      <p:grpSp>
        <p:nvGrpSpPr>
          <p:cNvPr id="689" name="群組"/>
          <p:cNvGrpSpPr/>
          <p:nvPr/>
        </p:nvGrpSpPr>
        <p:grpSpPr>
          <a:xfrm>
            <a:off x="7842356" y="7444969"/>
            <a:ext cx="11760822" cy="1916144"/>
            <a:chOff x="0" y="0"/>
            <a:chExt cx="11760820" cy="1916142"/>
          </a:xfrm>
        </p:grpSpPr>
        <p:sp>
          <p:nvSpPr>
            <p:cNvPr id="687" name="Recall  (         ) =  97.1 %"/>
            <p:cNvSpPr txBox="1"/>
            <p:nvPr/>
          </p:nvSpPr>
          <p:spPr>
            <a:xfrm>
              <a:off x="0" y="0"/>
              <a:ext cx="11760821" cy="1916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584200">
                <a:defRPr baseline="55000" sz="6000">
                  <a:solidFill>
                    <a:srgbClr val="5E5E5E"/>
                  </a:solidFill>
                </a:defRPr>
              </a:pPr>
              <a:r>
                <a:t>Recall  </a:t>
              </a:r>
              <a:r>
                <a:rPr b="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         )</a:t>
              </a:r>
              <a:r>
                <a:t> =  97.1 %</a:t>
              </a:r>
            </a:p>
          </p:txBody>
        </p:sp>
        <p:sp>
          <p:nvSpPr>
            <p:cNvPr id="688" name="方程式"/>
            <p:cNvSpPr txBox="1"/>
            <p:nvPr/>
          </p:nvSpPr>
          <p:spPr>
            <a:xfrm>
              <a:off x="3031893" y="325886"/>
              <a:ext cx="1533935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b="0" sz="1800"/>
              </a:pPr>
              <a14:m>
                <m:oMathPara>
                  <m:oMathParaPr>
                    <m:jc m:val="centerGroup"/>
                  </m:oMathParaPr>
                  <m:oMath>
                    <m:f>
                      <m:fPr>
                        <m:ctrlP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num>
                      <m:den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m:oMathPara>
              </a14:m>
              <a:endParaRPr sz="3200"/>
            </a:p>
          </p:txBody>
        </p:sp>
      </p:grpSp>
      <p:sp>
        <p:nvSpPr>
          <p:cNvPr id="690" name="相關研究 2 |"/>
          <p:cNvSpPr txBox="1"/>
          <p:nvPr/>
        </p:nvSpPr>
        <p:spPr>
          <a:xfrm>
            <a:off x="1268333" y="364667"/>
            <a:ext cx="3568013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584200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相關研究 2 |</a:t>
            </a:r>
          </a:p>
        </p:txBody>
      </p:sp>
      <p:sp>
        <p:nvSpPr>
          <p:cNvPr id="691" name="Automatic detection of tuberculosis bacilli from microscopic sputum smear images using deep learning methods"/>
          <p:cNvSpPr txBox="1"/>
          <p:nvPr/>
        </p:nvSpPr>
        <p:spPr>
          <a:xfrm>
            <a:off x="5028274" y="249542"/>
            <a:ext cx="13575737" cy="1004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584200">
              <a:defRPr b="0" spc="180" sz="300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>
              <a:defRPr>
                <a:solidFill>
                  <a:srgbClr val="A6AAA9"/>
                </a:solidFill>
              </a:defRPr>
            </a:pPr>
            <a:r>
              <a:rPr>
                <a:solidFill>
                  <a:srgbClr val="929292"/>
                </a:solidFill>
              </a:rPr>
              <a:t>Automatic detection of tuberculosis bacilli from microscopic sputum smear images using deep learning methods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Automatic detection of…"/>
          <p:cNvSpPr txBox="1"/>
          <p:nvPr>
            <p:ph type="body" idx="16"/>
          </p:nvPr>
        </p:nvSpPr>
        <p:spPr>
          <a:xfrm>
            <a:off x="4129217" y="5222089"/>
            <a:ext cx="16125566" cy="3056854"/>
          </a:xfrm>
          <a:prstGeom prst="rect">
            <a:avLst/>
          </a:prstGeom>
        </p:spPr>
        <p:txBody>
          <a:bodyPr/>
          <a:lstStyle/>
          <a:p>
            <a:pPr algn="ctr" defTabSz="584200">
              <a:defRPr baseline="6666" spc="59" sz="60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Automatic detection of </a:t>
            </a:r>
          </a:p>
          <a:p>
            <a:pPr algn="ctr" defTabSz="584200">
              <a:defRPr baseline="6666" spc="59" sz="60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mycobacterium tuberculosis using</a:t>
            </a:r>
          </a:p>
          <a:p>
            <a:pPr algn="ctr" defTabSz="584200">
              <a:defRPr baseline="6666" spc="59" sz="60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artificial intelligence</a:t>
            </a:r>
          </a:p>
        </p:txBody>
      </p:sp>
      <p:sp>
        <p:nvSpPr>
          <p:cNvPr id="696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97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98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F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99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00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01" name="相關研究 3"/>
          <p:cNvSpPr txBox="1"/>
          <p:nvPr>
            <p:ph type="body" idx="26"/>
          </p:nvPr>
        </p:nvSpPr>
        <p:spPr>
          <a:xfrm>
            <a:off x="1472460" y="442113"/>
            <a:ext cx="6750222" cy="1783557"/>
          </a:xfrm>
          <a:prstGeom prst="rect">
            <a:avLst/>
          </a:prstGeom>
        </p:spPr>
        <p:txBody>
          <a:bodyPr/>
          <a:lstStyle/>
          <a:p>
            <a:pPr/>
            <a:r>
              <a:t>相關研究 3</a:t>
            </a:r>
          </a:p>
        </p:txBody>
      </p:sp>
      <p:sp>
        <p:nvSpPr>
          <p:cNvPr id="7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3" name="三角形"/>
          <p:cNvSpPr/>
          <p:nvPr/>
        </p:nvSpPr>
        <p:spPr>
          <a:xfrm rot="10800000">
            <a:off x="11749934" y="4826663"/>
            <a:ext cx="509128" cy="307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 defTabSz="584200">
              <a:defRPr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04" name="Xiong, Y., et al. (2018)."/>
          <p:cNvSpPr txBox="1"/>
          <p:nvPr/>
        </p:nvSpPr>
        <p:spPr>
          <a:xfrm>
            <a:off x="10166159" y="8544818"/>
            <a:ext cx="4051682" cy="52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marL="457200" indent="-457200" algn="l" defTabSz="457200">
              <a:defRPr b="0" spc="59" sz="3000">
                <a:solidFill>
                  <a:srgbClr val="5E5E5E"/>
                </a:solidFill>
              </a:defRPr>
            </a:lvl1pPr>
          </a:lstStyle>
          <a:p>
            <a:pPr/>
            <a:r>
              <a:t>Xiong, Y., et al. (2018).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9" name="檢測目標 - 痰抹片顯微影像"/>
          <p:cNvSpPr txBox="1"/>
          <p:nvPr/>
        </p:nvSpPr>
        <p:spPr>
          <a:xfrm>
            <a:off x="1335505" y="1113082"/>
            <a:ext cx="10789031" cy="1275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檢測目標 - 痰抹片顯微影像</a:t>
            </a:r>
          </a:p>
        </p:txBody>
      </p:sp>
      <p:sp>
        <p:nvSpPr>
          <p:cNvPr id="710" name="相關研究 3 | Automatic detection of mycobacterium tuberculosis using artificial intelligence"/>
          <p:cNvSpPr txBox="1"/>
          <p:nvPr/>
        </p:nvSpPr>
        <p:spPr>
          <a:xfrm>
            <a:off x="1268333" y="364667"/>
            <a:ext cx="2142309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584200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相關研究 3 | </a:t>
            </a:r>
            <a:r>
              <a:rPr spc="204" sz="3400">
                <a:solidFill>
                  <a:srgbClr val="929292"/>
                </a:solidFill>
              </a:rPr>
              <a:t>Automatic detection of mycobacterium tuberculosis using artificial intelligence</a:t>
            </a:r>
          </a:p>
        </p:txBody>
      </p:sp>
      <p:pic>
        <p:nvPicPr>
          <p:cNvPr id="711" name="螢幕快照 2019-02-22 上午12.51.51.png" descr="螢幕快照 2019-02-22 上午12.51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1566" y="2738305"/>
            <a:ext cx="11223386" cy="9593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對抗不平衡的資料集"/>
          <p:cNvSpPr txBox="1"/>
          <p:nvPr>
            <p:ph type="body" idx="14"/>
          </p:nvPr>
        </p:nvSpPr>
        <p:spPr>
          <a:xfrm>
            <a:off x="1335505" y="1074982"/>
            <a:ext cx="8116286" cy="1275557"/>
          </a:xfrm>
          <a:prstGeom prst="rect">
            <a:avLst/>
          </a:prstGeom>
        </p:spPr>
        <p:txBody>
          <a:bodyPr/>
          <a:lstStyle/>
          <a:p>
            <a:pPr/>
            <a:r>
              <a:t>對抗不平衡的資料集</a:t>
            </a:r>
          </a:p>
        </p:txBody>
      </p:sp>
      <p:sp>
        <p:nvSpPr>
          <p:cNvPr id="71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7" name="群組"/>
          <p:cNvSpPr txBox="1"/>
          <p:nvPr/>
        </p:nvSpPr>
        <p:spPr>
          <a:xfrm>
            <a:off x="5057062" y="3271058"/>
            <a:ext cx="14269876" cy="782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6100">
                <a:solidFill>
                  <a:srgbClr val="5E5E5E"/>
                </a:solidFill>
              </a:defRPr>
            </a:lvl1pPr>
          </a:lstStyle>
          <a:p>
            <a:pPr/>
            <a:r>
              <a:t>Over-sampling the minority class</a:t>
            </a:r>
          </a:p>
        </p:txBody>
      </p:sp>
      <p:sp>
        <p:nvSpPr>
          <p:cNvPr id="718" name="相關研究 3 | Automatic detection of mycobacterium tuberculosis using artificial intelligence"/>
          <p:cNvSpPr txBox="1"/>
          <p:nvPr/>
        </p:nvSpPr>
        <p:spPr>
          <a:xfrm>
            <a:off x="1268333" y="364667"/>
            <a:ext cx="2142309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584200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相關研究 3 | </a:t>
            </a:r>
            <a:r>
              <a:rPr spc="204" sz="3400">
                <a:solidFill>
                  <a:srgbClr val="929292"/>
                </a:solidFill>
              </a:rPr>
              <a:t>Automatic detection of mycobacterium tuberculosis using artificial intelligence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Transfer learning Model"/>
          <p:cNvSpPr txBox="1"/>
          <p:nvPr>
            <p:ph type="body" idx="14"/>
          </p:nvPr>
        </p:nvSpPr>
        <p:spPr>
          <a:xfrm>
            <a:off x="1335505" y="1157532"/>
            <a:ext cx="10732108" cy="1110457"/>
          </a:xfrm>
          <a:prstGeom prst="rect">
            <a:avLst/>
          </a:prstGeom>
        </p:spPr>
        <p:txBody>
          <a:bodyPr/>
          <a:lstStyle/>
          <a:p>
            <a:pPr/>
            <a:r>
              <a:t>Transfer learning Model</a:t>
            </a:r>
          </a:p>
        </p:txBody>
      </p:sp>
      <p:sp>
        <p:nvSpPr>
          <p:cNvPr id="7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4" name="CNN model…"/>
          <p:cNvSpPr txBox="1"/>
          <p:nvPr/>
        </p:nvSpPr>
        <p:spPr>
          <a:xfrm>
            <a:off x="5483772" y="5688043"/>
            <a:ext cx="5951266" cy="2823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584200">
              <a:defRPr sz="6000">
                <a:solidFill>
                  <a:srgbClr val="5E5E5E"/>
                </a:solidFill>
              </a:defRPr>
            </a:pPr>
            <a:r>
              <a:t>CNN model</a:t>
            </a:r>
          </a:p>
          <a:p>
            <a:pPr defTabSz="584200">
              <a:defRPr b="0" sz="6000">
                <a:solidFill>
                  <a:srgbClr val="5E5E5E"/>
                </a:solidFill>
              </a:defRPr>
            </a:pPr>
            <a:r>
              <a:t>pre-trained on </a:t>
            </a:r>
          </a:p>
          <a:p>
            <a:pPr defTabSz="584200">
              <a:defRPr b="0" sz="6000">
                <a:solidFill>
                  <a:srgbClr val="5E5E5E"/>
                </a:solidFill>
              </a:defRPr>
            </a:pPr>
            <a:r>
              <a:t>CIFAR-10</a:t>
            </a:r>
          </a:p>
        </p:txBody>
      </p:sp>
      <p:sp>
        <p:nvSpPr>
          <p:cNvPr id="725" name="Random forest classifier"/>
          <p:cNvSpPr txBox="1"/>
          <p:nvPr/>
        </p:nvSpPr>
        <p:spPr>
          <a:xfrm>
            <a:off x="12492989" y="5759313"/>
            <a:ext cx="6979803" cy="19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584200">
              <a:defRPr sz="6000">
                <a:solidFill>
                  <a:srgbClr val="5E5E5E"/>
                </a:solidFill>
              </a:defRPr>
            </a:lvl1pPr>
          </a:lstStyle>
          <a:p>
            <a:pPr/>
            <a:r>
              <a:t>Random forest classifier</a:t>
            </a:r>
          </a:p>
        </p:txBody>
      </p:sp>
      <p:sp>
        <p:nvSpPr>
          <p:cNvPr id="726" name="+"/>
          <p:cNvSpPr txBox="1"/>
          <p:nvPr/>
        </p:nvSpPr>
        <p:spPr>
          <a:xfrm>
            <a:off x="11626172" y="6229213"/>
            <a:ext cx="675683" cy="993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584200">
              <a:defRPr sz="6000">
                <a:solidFill>
                  <a:srgbClr val="5E5E5E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727" name="相關研究 3 | Automatic detection of mycobacterium tuberculosis using artificial intelligence"/>
          <p:cNvSpPr txBox="1"/>
          <p:nvPr/>
        </p:nvSpPr>
        <p:spPr>
          <a:xfrm>
            <a:off x="1268333" y="364667"/>
            <a:ext cx="2142309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584200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相關研究 3 | </a:t>
            </a:r>
            <a:r>
              <a:rPr spc="204" sz="3400">
                <a:solidFill>
                  <a:srgbClr val="929292"/>
                </a:solidFill>
              </a:rPr>
              <a:t>Automatic detection of mycobacterium tuberculosis using artificial intelligence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2" name="Result"/>
          <p:cNvSpPr txBox="1"/>
          <p:nvPr/>
        </p:nvSpPr>
        <p:spPr>
          <a:xfrm>
            <a:off x="1335505" y="1157532"/>
            <a:ext cx="2983277" cy="1110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Result</a:t>
            </a:r>
          </a:p>
        </p:txBody>
      </p:sp>
      <p:grpSp>
        <p:nvGrpSpPr>
          <p:cNvPr id="735" name="群組"/>
          <p:cNvGrpSpPr/>
          <p:nvPr/>
        </p:nvGrpSpPr>
        <p:grpSpPr>
          <a:xfrm>
            <a:off x="6722740" y="4984855"/>
            <a:ext cx="13822255" cy="1996459"/>
            <a:chOff x="0" y="0"/>
            <a:chExt cx="13822253" cy="1996458"/>
          </a:xfrm>
        </p:grpSpPr>
        <p:sp>
          <p:nvSpPr>
            <p:cNvPr id="733" name="Precision  (         ) =  87.6 %"/>
            <p:cNvSpPr txBox="1"/>
            <p:nvPr/>
          </p:nvSpPr>
          <p:spPr>
            <a:xfrm>
              <a:off x="0" y="0"/>
              <a:ext cx="13822254" cy="1996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584200">
                <a:defRPr baseline="55000" sz="6000">
                  <a:solidFill>
                    <a:srgbClr val="5E5E5E"/>
                  </a:solidFill>
                </a:defRPr>
              </a:pPr>
              <a:r>
                <a:t>Precision  </a:t>
              </a:r>
              <a:r>
                <a:rPr b="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         )</a:t>
              </a:r>
              <a:r>
                <a:t> =  87.6 %</a:t>
              </a:r>
            </a:p>
          </p:txBody>
        </p:sp>
        <p:sp>
          <p:nvSpPr>
            <p:cNvPr id="734" name="方程式"/>
            <p:cNvSpPr txBox="1"/>
            <p:nvPr/>
          </p:nvSpPr>
          <p:spPr>
            <a:xfrm>
              <a:off x="4185941" y="308600"/>
              <a:ext cx="1558401" cy="9010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b="0" sz="1800"/>
              </a:pPr>
              <a14:m>
                <m:oMathPara>
                  <m:oMathParaPr>
                    <m:jc m:val="centerGroup"/>
                  </m:oMathParaPr>
                  <m:oMath>
                    <m:f>
                      <m:fPr>
                        <m:ctrlP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num>
                      <m:den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den>
                    </m:f>
                  </m:oMath>
                </m:oMathPara>
              </a14:m>
              <a:endParaRPr sz="3300"/>
            </a:p>
          </p:txBody>
        </p:sp>
      </p:grpSp>
      <p:grpSp>
        <p:nvGrpSpPr>
          <p:cNvPr id="738" name="群組"/>
          <p:cNvGrpSpPr/>
          <p:nvPr/>
        </p:nvGrpSpPr>
        <p:grpSpPr>
          <a:xfrm>
            <a:off x="7842356" y="7444969"/>
            <a:ext cx="11760822" cy="1916144"/>
            <a:chOff x="0" y="0"/>
            <a:chExt cx="11760820" cy="1916142"/>
          </a:xfrm>
        </p:grpSpPr>
        <p:sp>
          <p:nvSpPr>
            <p:cNvPr id="736" name="Recall  (         ) =  97.9 %"/>
            <p:cNvSpPr txBox="1"/>
            <p:nvPr/>
          </p:nvSpPr>
          <p:spPr>
            <a:xfrm>
              <a:off x="0" y="0"/>
              <a:ext cx="11760821" cy="1916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584200">
                <a:defRPr baseline="55000" sz="6000">
                  <a:solidFill>
                    <a:srgbClr val="5E5E5E"/>
                  </a:solidFill>
                </a:defRPr>
              </a:pPr>
              <a:r>
                <a:t>Recall  </a:t>
              </a:r>
              <a:r>
                <a:rPr b="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         )</a:t>
              </a:r>
              <a:r>
                <a:t> =  97.9 %</a:t>
              </a:r>
            </a:p>
          </p:txBody>
        </p:sp>
        <p:sp>
          <p:nvSpPr>
            <p:cNvPr id="737" name="方程式"/>
            <p:cNvSpPr txBox="1"/>
            <p:nvPr/>
          </p:nvSpPr>
          <p:spPr>
            <a:xfrm>
              <a:off x="3031893" y="325886"/>
              <a:ext cx="1533935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b="0" sz="1800"/>
              </a:pPr>
              <a14:m>
                <m:oMathPara>
                  <m:oMathParaPr>
                    <m:jc m:val="centerGroup"/>
                  </m:oMathParaPr>
                  <m:oMath>
                    <m:f>
                      <m:fPr>
                        <m:ctrlP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num>
                      <m:den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xmlns:a="http://schemas.openxmlformats.org/drawingml/2006/main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m:oMathPara>
              </a14:m>
              <a:endParaRPr sz="3200"/>
            </a:p>
          </p:txBody>
        </p:sp>
      </p:grpSp>
      <p:sp>
        <p:nvSpPr>
          <p:cNvPr id="739" name="相關研究 3 | Automatic detection of mycobacterium tuberculosis using artificial intelligence"/>
          <p:cNvSpPr txBox="1"/>
          <p:nvPr/>
        </p:nvSpPr>
        <p:spPr>
          <a:xfrm>
            <a:off x="1268333" y="364667"/>
            <a:ext cx="2142309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584200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相關研究 3 | </a:t>
            </a:r>
            <a:r>
              <a:rPr spc="204" sz="3400">
                <a:solidFill>
                  <a:srgbClr val="929292"/>
                </a:solidFill>
              </a:rPr>
              <a:t>Automatic detection of mycobacterium tuberculosis using artificial intelligence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44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45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F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46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47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48" name="相關研究小結"/>
          <p:cNvSpPr txBox="1"/>
          <p:nvPr>
            <p:ph type="body" idx="26"/>
          </p:nvPr>
        </p:nvSpPr>
        <p:spPr>
          <a:xfrm>
            <a:off x="1472460" y="442113"/>
            <a:ext cx="8142193" cy="1783557"/>
          </a:xfrm>
          <a:prstGeom prst="rect">
            <a:avLst/>
          </a:prstGeom>
        </p:spPr>
        <p:txBody>
          <a:bodyPr/>
          <a:lstStyle/>
          <a:p>
            <a:pPr/>
            <a:r>
              <a:t>相關研究小結</a:t>
            </a:r>
          </a:p>
        </p:txBody>
      </p:sp>
      <p:sp>
        <p:nvSpPr>
          <p:cNvPr id="7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750" name="表格"/>
          <p:cNvGraphicFramePr/>
          <p:nvPr/>
        </p:nvGraphicFramePr>
        <p:xfrm>
          <a:off x="5148512" y="3582686"/>
          <a:ext cx="12863057" cy="81713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3480496"/>
                <a:gridCol w="4901003"/>
                <a:gridCol w="4481556"/>
              </a:tblGrid>
              <a:tr h="2059358">
                <a:tc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5000">
                          <a:sym typeface="Helvetica Neue"/>
                        </a:rPr>
                        <a:t>Method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5000">
                          <a:sym typeface="Helvetica Neue"/>
                        </a:rPr>
                        <a:t>Precision (%)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5000">
                          <a:sym typeface="Helvetica Neue"/>
                        </a:rPr>
                        <a:t>Recall (%)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202462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5000">
                          <a:sym typeface="Helvetica Neue"/>
                        </a:rPr>
                        <a:t>Kant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sym typeface="Helvetica Neue"/>
                        </a:rPr>
                        <a:t>67.55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sym typeface="Helvetica Neue"/>
                        </a:rPr>
                        <a:t>83.78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</a:tr>
              <a:tr h="202462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5000">
                          <a:sym typeface="Helvetica Neue"/>
                        </a:rPr>
                        <a:t>Panicker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sym typeface="Helvetica Neue"/>
                        </a:rPr>
                        <a:t>78.4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sym typeface="Helvetica Neue"/>
                        </a:rPr>
                        <a:t>97.1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</a:tr>
              <a:tr h="202462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5000">
                          <a:sym typeface="Helvetica Neue"/>
                        </a:rPr>
                        <a:t>Xiong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sym typeface="Helvetica Neue"/>
                        </a:rPr>
                        <a:t>87.6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sym typeface="Helvetica Neue"/>
                        </a:rPr>
                        <a:t>97.9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55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56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F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57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58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59" name="相關研究小結"/>
          <p:cNvSpPr txBox="1"/>
          <p:nvPr>
            <p:ph type="body" idx="26"/>
          </p:nvPr>
        </p:nvSpPr>
        <p:spPr>
          <a:xfrm>
            <a:off x="1472460" y="442113"/>
            <a:ext cx="8142193" cy="1783557"/>
          </a:xfrm>
          <a:prstGeom prst="rect">
            <a:avLst/>
          </a:prstGeom>
        </p:spPr>
        <p:txBody>
          <a:bodyPr/>
          <a:lstStyle/>
          <a:p>
            <a:pPr/>
            <a:r>
              <a:t>相關研究小結</a:t>
            </a:r>
          </a:p>
        </p:txBody>
      </p:sp>
      <p:sp>
        <p:nvSpPr>
          <p:cNvPr id="76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1" name="資料失衡可用欠採樣及過採樣解決…"/>
          <p:cNvSpPr txBox="1"/>
          <p:nvPr/>
        </p:nvSpPr>
        <p:spPr>
          <a:xfrm>
            <a:off x="5769657" y="3464814"/>
            <a:ext cx="15048734" cy="678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just" defTabSz="584200">
              <a:defRPr b="0" baseline="34999" spc="360" sz="6000">
                <a:solidFill>
                  <a:srgbClr val="70BF41"/>
                </a:solidFill>
              </a:defRPr>
            </a:pPr>
            <a:r>
              <a:t>資料失衡可用</a:t>
            </a:r>
            <a:r>
              <a:rPr u="sng"/>
              <a:t>欠採樣</a:t>
            </a:r>
            <a:r>
              <a:t>及</a:t>
            </a:r>
            <a:r>
              <a:rPr u="sng"/>
              <a:t>過採樣</a:t>
            </a:r>
            <a:r>
              <a:t>解決</a:t>
            </a:r>
          </a:p>
          <a:p>
            <a:pPr algn="just" defTabSz="584200">
              <a:defRPr b="0" baseline="34999" spc="360" sz="6000">
                <a:solidFill>
                  <a:srgbClr val="70BF41"/>
                </a:solidFill>
              </a:defRPr>
            </a:pPr>
            <a:r>
              <a:t>資料太少可用 </a:t>
            </a:r>
            <a:r>
              <a:rPr u="sng"/>
              <a:t>Transfer Learning</a:t>
            </a:r>
            <a:r>
              <a:t> 解決</a:t>
            </a:r>
          </a:p>
          <a:p>
            <a:pPr algn="just" defTabSz="584200">
              <a:defRPr b="0" baseline="34999" spc="360" sz="6000">
                <a:solidFill>
                  <a:srgbClr val="70BF41"/>
                </a:solidFill>
              </a:defRPr>
            </a:pPr>
            <a:r>
              <a:t>TB 相關問題</a:t>
            </a:r>
            <a:r>
              <a:rPr u="sng"/>
              <a:t>可以用 DL 檢測</a:t>
            </a:r>
          </a:p>
          <a:p>
            <a:pPr algn="just" defTabSz="584200">
              <a:defRPr b="0" baseline="34999" spc="360" sz="6000">
                <a:solidFill>
                  <a:srgbClr val="70BF41"/>
                </a:solidFill>
              </a:defRPr>
            </a:pPr>
            <a:r>
              <a:t>痰液培養影像</a:t>
            </a:r>
            <a:r>
              <a:rPr u="sng"/>
              <a:t>尚未有人提出</a:t>
            </a:r>
            <a:r>
              <a:t>檢測方法</a:t>
            </a:r>
          </a:p>
          <a:p>
            <a:pPr algn="just" defTabSz="584200">
              <a:defRPr baseline="34999" spc="360" sz="6000" u="sng">
                <a:solidFill>
                  <a:srgbClr val="70BF41"/>
                </a:solidFill>
              </a:defRPr>
            </a:pPr>
            <a:r>
              <a:t>研究不同方法在培養影像檢測的表現</a:t>
            </a:r>
          </a:p>
        </p:txBody>
      </p:sp>
      <p:sp>
        <p:nvSpPr>
          <p:cNvPr id="762" name="三角形"/>
          <p:cNvSpPr/>
          <p:nvPr/>
        </p:nvSpPr>
        <p:spPr>
          <a:xfrm rot="5400000">
            <a:off x="4971322" y="3985129"/>
            <a:ext cx="218855" cy="132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 defTabSz="584200">
              <a:defRPr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63" name="三角形"/>
          <p:cNvSpPr/>
          <p:nvPr/>
        </p:nvSpPr>
        <p:spPr>
          <a:xfrm rot="5400000">
            <a:off x="4971322" y="5301615"/>
            <a:ext cx="218855" cy="132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 defTabSz="584200">
              <a:defRPr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64" name="三角形"/>
          <p:cNvSpPr/>
          <p:nvPr/>
        </p:nvSpPr>
        <p:spPr>
          <a:xfrm rot="5400000">
            <a:off x="4971322" y="6618100"/>
            <a:ext cx="218855" cy="132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 defTabSz="584200">
              <a:defRPr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65" name="三角形"/>
          <p:cNvSpPr/>
          <p:nvPr/>
        </p:nvSpPr>
        <p:spPr>
          <a:xfrm rot="5400000">
            <a:off x="4971322" y="7934586"/>
            <a:ext cx="218855" cy="132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 defTabSz="584200">
              <a:defRPr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66" name="三角形"/>
          <p:cNvSpPr/>
          <p:nvPr/>
        </p:nvSpPr>
        <p:spPr>
          <a:xfrm rot="5400000">
            <a:off x="4971322" y="9251072"/>
            <a:ext cx="218855" cy="132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 defTabSz="584200">
              <a:defRPr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實驗方法"/>
          <p:cNvSpPr txBox="1"/>
          <p:nvPr>
            <p:ph type="body" idx="13"/>
          </p:nvPr>
        </p:nvSpPr>
        <p:spPr>
          <a:xfrm>
            <a:off x="9329098" y="5915421"/>
            <a:ext cx="6419057" cy="188515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b="1" cap="all" spc="2400" sz="10000">
                <a:solidFill>
                  <a:srgbClr val="626771"/>
                </a:solidFill>
              </a:defRPr>
            </a:lvl1pPr>
          </a:lstStyle>
          <a:p>
            <a:pPr/>
            <a:r>
              <a:t>實驗方法</a:t>
            </a:r>
          </a:p>
        </p:txBody>
      </p:sp>
      <p:sp>
        <p:nvSpPr>
          <p:cNvPr id="771" name="三角形"/>
          <p:cNvSpPr/>
          <p:nvPr>
            <p:ph type="body" idx="16"/>
          </p:nvPr>
        </p:nvSpPr>
        <p:spPr>
          <a:xfrm rot="5400000">
            <a:off x="8491085" y="6378847"/>
            <a:ext cx="307765" cy="186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72" name="三角形"/>
          <p:cNvSpPr/>
          <p:nvPr>
            <p:ph type="body" idx="17"/>
          </p:nvPr>
        </p:nvSpPr>
        <p:spPr>
          <a:xfrm rot="5400000">
            <a:off x="8491085" y="6764979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73" name="三角形"/>
          <p:cNvSpPr/>
          <p:nvPr>
            <p:ph type="body" idx="18"/>
          </p:nvPr>
        </p:nvSpPr>
        <p:spPr>
          <a:xfrm rot="5400000">
            <a:off x="8491085" y="6050604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74" name="三角形"/>
          <p:cNvSpPr/>
          <p:nvPr>
            <p:ph type="body" idx="19"/>
          </p:nvPr>
        </p:nvSpPr>
        <p:spPr>
          <a:xfrm rot="5400000">
            <a:off x="8491085" y="7122166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75" name="三角形"/>
          <p:cNvSpPr/>
          <p:nvPr>
            <p:ph type="body" idx="20"/>
          </p:nvPr>
        </p:nvSpPr>
        <p:spPr>
          <a:xfrm rot="5400000">
            <a:off x="8491085" y="7479354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緒論"/>
          <p:cNvSpPr txBox="1"/>
          <p:nvPr>
            <p:ph type="body" idx="13"/>
          </p:nvPr>
        </p:nvSpPr>
        <p:spPr>
          <a:xfrm>
            <a:off x="795132" y="349188"/>
            <a:ext cx="1548005" cy="907258"/>
          </a:xfrm>
          <a:prstGeom prst="rect">
            <a:avLst/>
          </a:prstGeom>
        </p:spPr>
        <p:txBody>
          <a:bodyPr/>
          <a:lstStyle>
            <a:lvl1pPr>
              <a:defRPr spc="270" sz="4500"/>
            </a:lvl1pPr>
          </a:lstStyle>
          <a:p>
            <a:pPr/>
            <a:r>
              <a:t>緒論</a:t>
            </a:r>
          </a:p>
        </p:txBody>
      </p:sp>
      <p:sp>
        <p:nvSpPr>
          <p:cNvPr id="286" name="肺結核現狀"/>
          <p:cNvSpPr txBox="1"/>
          <p:nvPr>
            <p:ph type="body" idx="14"/>
          </p:nvPr>
        </p:nvSpPr>
        <p:spPr>
          <a:xfrm>
            <a:off x="1228577" y="1044253"/>
            <a:ext cx="5190968" cy="1275557"/>
          </a:xfrm>
          <a:prstGeom prst="rect">
            <a:avLst/>
          </a:prstGeom>
        </p:spPr>
        <p:txBody>
          <a:bodyPr/>
          <a:lstStyle>
            <a:lvl1pPr>
              <a:defRPr spc="1386"/>
            </a:lvl1pPr>
          </a:lstStyle>
          <a:p>
            <a:pPr/>
            <a:r>
              <a:t>肺結核現狀</a:t>
            </a:r>
          </a:p>
        </p:txBody>
      </p:sp>
      <p:sp>
        <p:nvSpPr>
          <p:cNvPr id="287" name="幻燈片編號"/>
          <p:cNvSpPr txBox="1"/>
          <p:nvPr>
            <p:ph type="sldNum" sz="quarter" idx="2"/>
          </p:nvPr>
        </p:nvSpPr>
        <p:spPr>
          <a:xfrm>
            <a:off x="23394962" y="228600"/>
            <a:ext cx="402383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8" name="9th"/>
          <p:cNvSpPr txBox="1"/>
          <p:nvPr/>
        </p:nvSpPr>
        <p:spPr>
          <a:xfrm>
            <a:off x="4690405" y="4861499"/>
            <a:ext cx="2073226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584200">
              <a:defRPr spc="600" sz="120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</a:t>
            </a:r>
            <a:r>
              <a:rPr baseline="31999"/>
              <a:t>th</a:t>
            </a:r>
          </a:p>
        </p:txBody>
      </p:sp>
      <p:sp>
        <p:nvSpPr>
          <p:cNvPr id="289" name="死因排名…"/>
          <p:cNvSpPr txBox="1"/>
          <p:nvPr/>
        </p:nvSpPr>
        <p:spPr>
          <a:xfrm>
            <a:off x="4260421" y="6982378"/>
            <a:ext cx="2933193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584200">
              <a:defRPr b="0" sz="5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死因排名</a:t>
            </a:r>
          </a:p>
          <a:p>
            <a:pPr defTabSz="584200">
              <a:defRPr b="0"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 全球，2016 ) </a:t>
            </a:r>
            <a:r>
              <a:rPr baseline="-5999"/>
              <a:t>[1]</a:t>
            </a:r>
          </a:p>
        </p:txBody>
      </p:sp>
      <p:sp>
        <p:nvSpPr>
          <p:cNvPr id="290" name="1040萬"/>
          <p:cNvSpPr txBox="1"/>
          <p:nvPr/>
        </p:nvSpPr>
        <p:spPr>
          <a:xfrm>
            <a:off x="9295500" y="4797999"/>
            <a:ext cx="4942931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defRPr spc="550" sz="110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1040萬</a:t>
            </a:r>
          </a:p>
        </p:txBody>
      </p:sp>
      <p:sp>
        <p:nvSpPr>
          <p:cNvPr id="291" name="例新案…"/>
          <p:cNvSpPr txBox="1"/>
          <p:nvPr/>
        </p:nvSpPr>
        <p:spPr>
          <a:xfrm>
            <a:off x="10300369" y="6982378"/>
            <a:ext cx="2933193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584200">
              <a:defRPr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5000"/>
              <a:t>例新案</a:t>
            </a:r>
            <a:r>
              <a:t> </a:t>
            </a:r>
          </a:p>
          <a:p>
            <a:pPr defTabSz="584200">
              <a:defRPr b="0"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 全球，2016 ) </a:t>
            </a:r>
            <a:r>
              <a:rPr baseline="-5999"/>
              <a:t>[1]</a:t>
            </a:r>
          </a:p>
        </p:txBody>
      </p:sp>
      <p:sp>
        <p:nvSpPr>
          <p:cNvPr id="292" name="1萬"/>
          <p:cNvSpPr txBox="1"/>
          <p:nvPr/>
        </p:nvSpPr>
        <p:spPr>
          <a:xfrm>
            <a:off x="16770300" y="4797999"/>
            <a:ext cx="2402546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defRPr spc="550" sz="110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1萬</a:t>
            </a:r>
          </a:p>
        </p:txBody>
      </p:sp>
      <p:sp>
        <p:nvSpPr>
          <p:cNvPr id="293" name="例新案…"/>
          <p:cNvSpPr txBox="1"/>
          <p:nvPr/>
        </p:nvSpPr>
        <p:spPr>
          <a:xfrm>
            <a:off x="16504977" y="6982378"/>
            <a:ext cx="2933192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584200">
              <a:defRPr b="0" sz="5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例新案</a:t>
            </a:r>
          </a:p>
          <a:p>
            <a:pPr defTabSz="584200">
              <a:defRPr b="0"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 台灣，2017 ) </a:t>
            </a:r>
            <a:r>
              <a:rPr baseline="-5999"/>
              <a:t>[2]</a:t>
            </a:r>
          </a:p>
        </p:txBody>
      </p:sp>
      <p:sp>
        <p:nvSpPr>
          <p:cNvPr id="294" name="[1] WHO (2018). Global tuberculosis report 2018, 1.…"/>
          <p:cNvSpPr txBox="1"/>
          <p:nvPr/>
        </p:nvSpPr>
        <p:spPr>
          <a:xfrm>
            <a:off x="672696" y="12318687"/>
            <a:ext cx="1308643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584200">
              <a:defRPr b="0"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[1] WHO (2018). Global tuberculosis report 2018, 1.</a:t>
            </a:r>
          </a:p>
          <a:p>
            <a:pPr algn="l" defTabSz="584200">
              <a:defRPr b="0"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[2] 衛生福利部疾病管制署 (2018)。台灣結核病流行趨勢及現行防治政策，6。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81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82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F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83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84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85" name="資料集"/>
          <p:cNvSpPr txBox="1"/>
          <p:nvPr>
            <p:ph type="body" idx="26"/>
          </p:nvPr>
        </p:nvSpPr>
        <p:spPr>
          <a:xfrm>
            <a:off x="1472460" y="442113"/>
            <a:ext cx="4131025" cy="1783557"/>
          </a:xfrm>
          <a:prstGeom prst="rect">
            <a:avLst/>
          </a:prstGeom>
        </p:spPr>
        <p:txBody>
          <a:bodyPr/>
          <a:lstStyle/>
          <a:p>
            <a:pPr/>
            <a:r>
              <a:t>資料集</a:t>
            </a:r>
          </a:p>
        </p:txBody>
      </p:sp>
      <p:sp>
        <p:nvSpPr>
          <p:cNvPr id="7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87" name="資料來源：衛福部桃園醫院檢驗科…"/>
          <p:cNvSpPr txBox="1"/>
          <p:nvPr/>
        </p:nvSpPr>
        <p:spPr>
          <a:xfrm>
            <a:off x="5175902" y="2811372"/>
            <a:ext cx="16923060" cy="767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just" defTabSz="584200">
              <a:defRPr b="0" baseline="50000" spc="360" sz="60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資料來源：</a:t>
            </a:r>
            <a:r>
              <a:rPr>
                <a:solidFill>
                  <a:srgbClr val="53585F"/>
                </a:solidFill>
              </a:rPr>
              <a:t>衛福部桃園醫院檢驗科</a:t>
            </a:r>
            <a:endParaRPr>
              <a:solidFill>
                <a:srgbClr val="A6AAA9"/>
              </a:solidFill>
            </a:endParaRPr>
          </a:p>
          <a:p>
            <a:pPr algn="just" defTabSz="584200">
              <a:defRPr b="0" baseline="50000" spc="360" sz="60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資料數量：</a:t>
            </a:r>
            <a:r>
              <a:rPr>
                <a:solidFill>
                  <a:srgbClr val="53585F"/>
                </a:solidFill>
              </a:rPr>
              <a:t>16503張影像（1727份檢體） </a:t>
            </a:r>
            <a:endParaRPr>
              <a:solidFill>
                <a:srgbClr val="53585F"/>
              </a:solidFill>
            </a:endParaRPr>
          </a:p>
          <a:p>
            <a:pPr algn="just" defTabSz="584200">
              <a:defRPr b="0" baseline="50000" spc="360" sz="60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資料標籤：</a:t>
            </a:r>
            <a:r>
              <a:rPr>
                <a:solidFill>
                  <a:srgbClr val="53585F"/>
                </a:solidFill>
              </a:rPr>
              <a:t>陰性、陽性、污染</a:t>
            </a:r>
          </a:p>
          <a:p>
            <a:pPr algn="just" defTabSz="584200">
              <a:defRPr b="0" baseline="50000" spc="360" sz="60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標籤比例：</a:t>
            </a:r>
            <a:r>
              <a:rPr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>
                <a:solidFill>
                  <a:srgbClr val="53585F"/>
                </a:solidFill>
              </a:rPr>
              <a:t>74   :   3    :   5</a:t>
            </a:r>
          </a:p>
          <a:p>
            <a:pPr algn="just" defTabSz="584200">
              <a:defRPr b="0" baseline="88235" spc="204" sz="34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solidFill>
                <a:srgbClr val="5358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8" name="三角形"/>
          <p:cNvSpPr/>
          <p:nvPr/>
        </p:nvSpPr>
        <p:spPr>
          <a:xfrm rot="5400000">
            <a:off x="4370086" y="3345872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 defTabSz="584200">
              <a:defRPr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89" name="資料少且不平衡"/>
          <p:cNvSpPr txBox="1"/>
          <p:nvPr/>
        </p:nvSpPr>
        <p:spPr>
          <a:xfrm>
            <a:off x="8917075" y="9108077"/>
            <a:ext cx="5892801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6500">
                <a:solidFill>
                  <a:srgbClr val="CB321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資料少且不平衡</a:t>
            </a:r>
          </a:p>
        </p:txBody>
      </p:sp>
      <p:sp>
        <p:nvSpPr>
          <p:cNvPr id="790" name="三角形"/>
          <p:cNvSpPr/>
          <p:nvPr/>
        </p:nvSpPr>
        <p:spPr>
          <a:xfrm rot="5400000">
            <a:off x="4370086" y="4819266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 defTabSz="584200">
              <a:defRPr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91" name="三角形"/>
          <p:cNvSpPr/>
          <p:nvPr/>
        </p:nvSpPr>
        <p:spPr>
          <a:xfrm rot="5400000">
            <a:off x="4370086" y="6292659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 defTabSz="584200">
              <a:defRPr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92" name="三角形"/>
          <p:cNvSpPr/>
          <p:nvPr/>
        </p:nvSpPr>
        <p:spPr>
          <a:xfrm rot="5400000">
            <a:off x="4370086" y="7766053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 defTabSz="584200">
              <a:defRPr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9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97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98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F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99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00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01" name="資料集"/>
          <p:cNvSpPr txBox="1"/>
          <p:nvPr>
            <p:ph type="body" idx="26"/>
          </p:nvPr>
        </p:nvSpPr>
        <p:spPr>
          <a:xfrm>
            <a:off x="1472460" y="442113"/>
            <a:ext cx="4131025" cy="1783557"/>
          </a:xfrm>
          <a:prstGeom prst="rect">
            <a:avLst/>
          </a:prstGeom>
        </p:spPr>
        <p:txBody>
          <a:bodyPr/>
          <a:lstStyle/>
          <a:p>
            <a:pPr/>
            <a:r>
              <a:t>資料集</a:t>
            </a:r>
          </a:p>
        </p:txBody>
      </p:sp>
      <p:sp>
        <p:nvSpPr>
          <p:cNvPr id="8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3" name="資料來源：衛福部桃園醫院檢驗科…"/>
          <p:cNvSpPr txBox="1"/>
          <p:nvPr/>
        </p:nvSpPr>
        <p:spPr>
          <a:xfrm>
            <a:off x="5175902" y="2811372"/>
            <a:ext cx="16923060" cy="767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just" defTabSz="584200">
              <a:defRPr b="0" baseline="50000" spc="360" sz="60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資料來源：</a:t>
            </a:r>
            <a:r>
              <a:rPr>
                <a:solidFill>
                  <a:srgbClr val="53585F"/>
                </a:solidFill>
              </a:rPr>
              <a:t>衛福部桃園醫院檢驗科</a:t>
            </a:r>
            <a:endParaRPr>
              <a:solidFill>
                <a:srgbClr val="A6AAA9"/>
              </a:solidFill>
            </a:endParaRPr>
          </a:p>
          <a:p>
            <a:pPr algn="just" defTabSz="584200">
              <a:defRPr b="0" baseline="50000" spc="360" sz="60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資料數量：</a:t>
            </a:r>
            <a:r>
              <a:rPr>
                <a:solidFill>
                  <a:srgbClr val="53585F"/>
                </a:solidFill>
              </a:rPr>
              <a:t>16503張影像（1727份檢體） </a:t>
            </a:r>
            <a:endParaRPr>
              <a:solidFill>
                <a:srgbClr val="53585F"/>
              </a:solidFill>
            </a:endParaRPr>
          </a:p>
          <a:p>
            <a:pPr algn="just" defTabSz="584200">
              <a:defRPr b="0" baseline="50000" spc="360" sz="60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資料標籤：</a:t>
            </a:r>
            <a:r>
              <a:rPr>
                <a:solidFill>
                  <a:srgbClr val="53585F"/>
                </a:solidFill>
              </a:rPr>
              <a:t>陰性、陽性、污染</a:t>
            </a:r>
          </a:p>
          <a:p>
            <a:pPr algn="just" defTabSz="584200">
              <a:defRPr b="0" baseline="50000" spc="360" sz="60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標籤比例：</a:t>
            </a:r>
            <a:r>
              <a:rPr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>
                <a:solidFill>
                  <a:srgbClr val="53585F"/>
                </a:solidFill>
              </a:rPr>
              <a:t>74   :   3    :   5</a:t>
            </a:r>
          </a:p>
          <a:p>
            <a:pPr algn="just" defTabSz="584200">
              <a:defRPr b="0" baseline="88235" spc="204" sz="34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solidFill>
                <a:srgbClr val="53585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4" name="三角形"/>
          <p:cNvSpPr/>
          <p:nvPr/>
        </p:nvSpPr>
        <p:spPr>
          <a:xfrm rot="5400000">
            <a:off x="4370086" y="3345872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 defTabSz="584200">
              <a:defRPr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05" name="資料少且不平衡"/>
          <p:cNvSpPr txBox="1"/>
          <p:nvPr/>
        </p:nvSpPr>
        <p:spPr>
          <a:xfrm>
            <a:off x="8917075" y="9108077"/>
            <a:ext cx="5892801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6500">
                <a:solidFill>
                  <a:srgbClr val="CB321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資料少且不平衡</a:t>
            </a:r>
          </a:p>
        </p:txBody>
      </p:sp>
      <p:sp>
        <p:nvSpPr>
          <p:cNvPr id="806" name="三角形"/>
          <p:cNvSpPr/>
          <p:nvPr/>
        </p:nvSpPr>
        <p:spPr>
          <a:xfrm rot="5400000">
            <a:off x="4370086" y="4819266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 defTabSz="584200">
              <a:defRPr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07" name="三角形"/>
          <p:cNvSpPr/>
          <p:nvPr/>
        </p:nvSpPr>
        <p:spPr>
          <a:xfrm rot="5400000">
            <a:off x="4370086" y="6292659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 defTabSz="584200">
              <a:defRPr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08" name="三角形"/>
          <p:cNvSpPr/>
          <p:nvPr/>
        </p:nvSpPr>
        <p:spPr>
          <a:xfrm rot="5400000">
            <a:off x="4370086" y="7766053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 defTabSz="584200">
              <a:defRPr sz="40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09" name="如何分割訓練/測試集"/>
          <p:cNvSpPr txBox="1"/>
          <p:nvPr/>
        </p:nvSpPr>
        <p:spPr>
          <a:xfrm>
            <a:off x="3926147" y="11074591"/>
            <a:ext cx="6046999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5000">
                <a:solidFill>
                  <a:srgbClr val="B62B1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如何分割訓練/測試集</a:t>
            </a:r>
          </a:p>
        </p:txBody>
      </p:sp>
      <p:sp>
        <p:nvSpPr>
          <p:cNvPr id="810" name="如何平衡資料集"/>
          <p:cNvSpPr txBox="1"/>
          <p:nvPr/>
        </p:nvSpPr>
        <p:spPr>
          <a:xfrm>
            <a:off x="13911110" y="11074591"/>
            <a:ext cx="4600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5000">
                <a:solidFill>
                  <a:srgbClr val="B62B1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如何平衡資料集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15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16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F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17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18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19" name="資料切割"/>
          <p:cNvSpPr txBox="1"/>
          <p:nvPr>
            <p:ph type="body" idx="26"/>
          </p:nvPr>
        </p:nvSpPr>
        <p:spPr>
          <a:xfrm>
            <a:off x="1472460" y="442113"/>
            <a:ext cx="5468081" cy="1783557"/>
          </a:xfrm>
          <a:prstGeom prst="rect">
            <a:avLst/>
          </a:prstGeom>
        </p:spPr>
        <p:txBody>
          <a:bodyPr/>
          <a:lstStyle/>
          <a:p>
            <a:pPr/>
            <a:r>
              <a:t>資料切割</a:t>
            </a:r>
          </a:p>
        </p:txBody>
      </p:sp>
      <p:sp>
        <p:nvSpPr>
          <p:cNvPr id="82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25" name="群組"/>
          <p:cNvGrpSpPr/>
          <p:nvPr/>
        </p:nvGrpSpPr>
        <p:grpSpPr>
          <a:xfrm>
            <a:off x="9178812" y="5643626"/>
            <a:ext cx="6863910" cy="1799827"/>
            <a:chOff x="0" y="0"/>
            <a:chExt cx="6863908" cy="1799825"/>
          </a:xfrm>
        </p:grpSpPr>
        <p:pic>
          <p:nvPicPr>
            <p:cNvPr id="821" name="ICMS-Split data.png" descr="ICMS-Split data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6919" y="0"/>
              <a:ext cx="6456990" cy="12041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2" name="ICMS-Split data.png" descr="ICMS-Split data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7890" y="212229"/>
              <a:ext cx="6456991" cy="12041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3" name="ICMS-Split data.png" descr="ICMS-Split data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5015" y="390822"/>
              <a:ext cx="6456991" cy="12041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4" name="ICMS-Split data.png" descr="ICMS-Split data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595684"/>
              <a:ext cx="6456990" cy="12041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30" name="群組"/>
          <p:cNvGrpSpPr/>
          <p:nvPr/>
        </p:nvGrpSpPr>
        <p:grpSpPr>
          <a:xfrm>
            <a:off x="8635029" y="6423850"/>
            <a:ext cx="6863910" cy="1799827"/>
            <a:chOff x="0" y="0"/>
            <a:chExt cx="6863908" cy="1799825"/>
          </a:xfrm>
        </p:grpSpPr>
        <p:pic>
          <p:nvPicPr>
            <p:cNvPr id="826" name="ICMS-Split data.png" descr="ICMS-Split data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6919" y="0"/>
              <a:ext cx="6456990" cy="12041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7" name="ICMS-Split data.png" descr="ICMS-Split data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7890" y="212228"/>
              <a:ext cx="6456991" cy="12041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8" name="ICMS-Split data.png" descr="ICMS-Split data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5015" y="390822"/>
              <a:ext cx="6456991" cy="12041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9" name="ICMS-Split data.png" descr="ICMS-Split data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595684"/>
              <a:ext cx="6456990" cy="12041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35" name="群組"/>
          <p:cNvGrpSpPr/>
          <p:nvPr/>
        </p:nvGrpSpPr>
        <p:grpSpPr>
          <a:xfrm>
            <a:off x="8109453" y="7214765"/>
            <a:ext cx="6863910" cy="1799827"/>
            <a:chOff x="0" y="0"/>
            <a:chExt cx="6863908" cy="1799825"/>
          </a:xfrm>
        </p:grpSpPr>
        <p:pic>
          <p:nvPicPr>
            <p:cNvPr id="831" name="ICMS-Split data.png" descr="ICMS-Split data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6919" y="0"/>
              <a:ext cx="6456990" cy="12041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2" name="ICMS-Split data.png" descr="ICMS-Split data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7890" y="212228"/>
              <a:ext cx="6456991" cy="12041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3" name="ICMS-Split data.png" descr="ICMS-Split data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5015" y="390822"/>
              <a:ext cx="6456991" cy="12041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4" name="ICMS-Split data.png" descr="ICMS-Split data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595684"/>
              <a:ext cx="6456990" cy="12041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36" name="100 samples from each classes"/>
          <p:cNvSpPr txBox="1"/>
          <p:nvPr/>
        </p:nvSpPr>
        <p:spPr>
          <a:xfrm>
            <a:off x="11159137" y="6439435"/>
            <a:ext cx="8862493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600">
                <a:solidFill>
                  <a:srgbClr val="5E5E5E"/>
                </a:solidFill>
              </a:defRPr>
            </a:lvl1pPr>
          </a:lstStyle>
          <a:p>
            <a:pPr/>
            <a:r>
              <a:t>100 samples from each classes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96675 0.000000" origin="layout" pathEditMode="relative">
                                      <p:cBhvr>
                                        <p:cTn id="6" dur="3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19201 0.323661" origin="layout" pathEditMode="relative">
                                      <p:cBhvr>
                                        <p:cTn id="9" dur="3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75346 -0.269501" origin="layout" pathEditMode="relative">
                                      <p:cBhvr>
                                        <p:cTn id="12" dur="3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6" grpId="4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41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42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F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43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44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6" name="Picked sample"/>
          <p:cNvSpPr txBox="1"/>
          <p:nvPr/>
        </p:nvSpPr>
        <p:spPr>
          <a:xfrm>
            <a:off x="782595" y="7815802"/>
            <a:ext cx="3746730" cy="775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4300">
                <a:solidFill>
                  <a:srgbClr val="5E5E5E"/>
                </a:solidFill>
              </a:defRPr>
            </a:lvl1pPr>
          </a:lstStyle>
          <a:p>
            <a:pPr/>
            <a:r>
              <a:t>Picked sample</a:t>
            </a:r>
          </a:p>
        </p:txBody>
      </p:sp>
      <p:sp>
        <p:nvSpPr>
          <p:cNvPr id="847" name="資料切割"/>
          <p:cNvSpPr txBox="1"/>
          <p:nvPr/>
        </p:nvSpPr>
        <p:spPr>
          <a:xfrm>
            <a:off x="1472460" y="442113"/>
            <a:ext cx="5468081" cy="1783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cap="all" spc="1127" sz="9400">
                <a:solidFill>
                  <a:srgbClr val="A6AAA9"/>
                </a:solidFill>
              </a:defRPr>
            </a:lvl1pPr>
          </a:lstStyle>
          <a:p>
            <a:pPr/>
            <a:r>
              <a:t>資料切割</a:t>
            </a:r>
          </a:p>
        </p:txBody>
      </p:sp>
      <p:pic>
        <p:nvPicPr>
          <p:cNvPr id="848" name="splitdata2.png" descr="splitdata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3518" y="4256026"/>
            <a:ext cx="17955928" cy="5945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53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54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F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55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56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5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8" name="Picked sample"/>
          <p:cNvSpPr txBox="1"/>
          <p:nvPr/>
        </p:nvSpPr>
        <p:spPr>
          <a:xfrm>
            <a:off x="782595" y="7815802"/>
            <a:ext cx="3746730" cy="775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4300">
                <a:solidFill>
                  <a:srgbClr val="5E5E5E"/>
                </a:solidFill>
              </a:defRPr>
            </a:lvl1pPr>
          </a:lstStyle>
          <a:p>
            <a:pPr/>
            <a:r>
              <a:t>Picked sample</a:t>
            </a:r>
          </a:p>
        </p:txBody>
      </p:sp>
      <p:sp>
        <p:nvSpPr>
          <p:cNvPr id="859" name="資料切割"/>
          <p:cNvSpPr txBox="1"/>
          <p:nvPr/>
        </p:nvSpPr>
        <p:spPr>
          <a:xfrm>
            <a:off x="1472460" y="442113"/>
            <a:ext cx="5468081" cy="1783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cap="all" spc="1127" sz="9400">
                <a:solidFill>
                  <a:srgbClr val="A6AAA9"/>
                </a:solidFill>
              </a:defRPr>
            </a:lvl1pPr>
          </a:lstStyle>
          <a:p>
            <a:pPr/>
            <a:r>
              <a:t>資料切割</a:t>
            </a:r>
          </a:p>
        </p:txBody>
      </p:sp>
      <p:pic>
        <p:nvPicPr>
          <p:cNvPr id="860" name="splitdata2.png" descr="splitdata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3518" y="4256026"/>
            <a:ext cx="17955928" cy="5945354"/>
          </a:xfrm>
          <a:prstGeom prst="rect">
            <a:avLst/>
          </a:prstGeom>
          <a:ln w="12700">
            <a:miter lim="400000"/>
          </a:ln>
        </p:spPr>
      </p:pic>
      <p:sp>
        <p:nvSpPr>
          <p:cNvPr id="861" name="How to decide the preserved ratio x ?"/>
          <p:cNvSpPr txBox="1"/>
          <p:nvPr/>
        </p:nvSpPr>
        <p:spPr>
          <a:xfrm>
            <a:off x="5299257" y="11176756"/>
            <a:ext cx="14620978" cy="110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6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How to decide the preserved ratio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t>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66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67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F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68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69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7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1" name="deciding preserved ratio"/>
          <p:cNvSpPr txBox="1"/>
          <p:nvPr/>
        </p:nvSpPr>
        <p:spPr>
          <a:xfrm>
            <a:off x="1472460" y="679098"/>
            <a:ext cx="16632904" cy="1309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cap="all" spc="559" sz="8000">
                <a:solidFill>
                  <a:srgbClr val="A6AAA9"/>
                </a:solidFill>
              </a:defRPr>
            </a:lvl1pPr>
          </a:lstStyle>
          <a:p>
            <a:pPr/>
            <a:r>
              <a:t>deciding preserved ratio</a:t>
            </a:r>
          </a:p>
        </p:txBody>
      </p:sp>
      <p:pic>
        <p:nvPicPr>
          <p:cNvPr id="872" name="preserveRatioMethod.png" descr="preserveRatioMetho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8368" y="3305274"/>
            <a:ext cx="14877640" cy="8115076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群組"/>
          <p:cNvSpPr txBox="1"/>
          <p:nvPr/>
        </p:nvSpPr>
        <p:spPr>
          <a:xfrm>
            <a:off x="4462960" y="11557291"/>
            <a:ext cx="12470769" cy="1807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>
              <a:defRPr b="0" sz="47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Structural Similarity Index Measurement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78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79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F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80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81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8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3" name="最小化相似度…"/>
          <p:cNvSpPr txBox="1"/>
          <p:nvPr/>
        </p:nvSpPr>
        <p:spPr>
          <a:xfrm>
            <a:off x="17502466" y="3524638"/>
            <a:ext cx="5337176" cy="272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100">
                <a:solidFill>
                  <a:srgbClr val="5E5E5E"/>
                </a:solidFill>
              </a:defRPr>
            </a:pPr>
            <a:r>
              <a:t>最小化相似度</a:t>
            </a:r>
          </a:p>
          <a:p>
            <a:pPr>
              <a:defRPr b="0" sz="51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while</a:t>
            </a:r>
          </a:p>
          <a:p>
            <a:pPr>
              <a:defRPr sz="5100">
                <a:solidFill>
                  <a:srgbClr val="5E5E5E"/>
                </a:solidFill>
              </a:defRPr>
            </a:pPr>
            <a:r>
              <a:t>最大化訓練集大小</a:t>
            </a:r>
          </a:p>
        </p:txBody>
      </p:sp>
      <p:pic>
        <p:nvPicPr>
          <p:cNvPr id="884" name="preserveRatioMethod.png" descr="preserveRatioMetho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8368" y="3305274"/>
            <a:ext cx="14877640" cy="8115076"/>
          </a:xfrm>
          <a:prstGeom prst="rect">
            <a:avLst/>
          </a:prstGeom>
          <a:ln w="12700">
            <a:miter lim="400000"/>
          </a:ln>
        </p:spPr>
      </p:pic>
      <p:sp>
        <p:nvSpPr>
          <p:cNvPr id="885" name="deciding preserved ratio"/>
          <p:cNvSpPr txBox="1"/>
          <p:nvPr/>
        </p:nvSpPr>
        <p:spPr>
          <a:xfrm>
            <a:off x="1472460" y="679098"/>
            <a:ext cx="16632904" cy="1309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cap="all" spc="559" sz="8000">
                <a:solidFill>
                  <a:srgbClr val="A6AAA9"/>
                </a:solidFill>
              </a:defRPr>
            </a:lvl1pPr>
          </a:lstStyle>
          <a:p>
            <a:pPr/>
            <a:r>
              <a:t>deciding preserved ratio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90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91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F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92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93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9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5" name="方程式"/>
          <p:cNvSpPr txBox="1"/>
          <p:nvPr/>
        </p:nvSpPr>
        <p:spPr>
          <a:xfrm>
            <a:off x="16933019" y="9699357"/>
            <a:ext cx="6476069" cy="207048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</m:oMath>
              </m:oMathPara>
            </a14:m>
            <a:endParaRPr sz="7000"/>
          </a:p>
        </p:txBody>
      </p:sp>
      <p:sp>
        <p:nvSpPr>
          <p:cNvPr id="896" name="Find a ratio that minimize"/>
          <p:cNvSpPr txBox="1"/>
          <p:nvPr/>
        </p:nvSpPr>
        <p:spPr>
          <a:xfrm>
            <a:off x="16185043" y="8543701"/>
            <a:ext cx="7972019" cy="911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100">
                <a:solidFill>
                  <a:srgbClr val="5E5E5E"/>
                </a:solidFill>
              </a:defRPr>
            </a:lvl1pPr>
          </a:lstStyle>
          <a:p>
            <a:pPr/>
            <a:r>
              <a:t>Find a ratio that minimize</a:t>
            </a:r>
          </a:p>
        </p:txBody>
      </p:sp>
      <p:sp>
        <p:nvSpPr>
          <p:cNvPr id="897" name="最小化相似度…"/>
          <p:cNvSpPr txBox="1"/>
          <p:nvPr/>
        </p:nvSpPr>
        <p:spPr>
          <a:xfrm>
            <a:off x="17502466" y="3524638"/>
            <a:ext cx="5337176" cy="272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100">
                <a:solidFill>
                  <a:srgbClr val="5E5E5E"/>
                </a:solidFill>
              </a:defRPr>
            </a:pPr>
            <a:r>
              <a:t>最小化相似度</a:t>
            </a:r>
          </a:p>
          <a:p>
            <a:pPr>
              <a:defRPr b="0" sz="51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while</a:t>
            </a:r>
          </a:p>
          <a:p>
            <a:pPr>
              <a:defRPr sz="5100">
                <a:solidFill>
                  <a:srgbClr val="5E5E5E"/>
                </a:solidFill>
              </a:defRPr>
            </a:pPr>
            <a:r>
              <a:t>最大化訓練集大小</a:t>
            </a:r>
          </a:p>
        </p:txBody>
      </p:sp>
      <p:pic>
        <p:nvPicPr>
          <p:cNvPr id="898" name="preserveRatioMethod.png" descr="preserveRatioMetho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8368" y="3305274"/>
            <a:ext cx="14877640" cy="8115076"/>
          </a:xfrm>
          <a:prstGeom prst="rect">
            <a:avLst/>
          </a:prstGeom>
          <a:ln w="12700">
            <a:miter lim="400000"/>
          </a:ln>
        </p:spPr>
      </p:pic>
      <p:sp>
        <p:nvSpPr>
          <p:cNvPr id="899" name="deciding preserved ratio"/>
          <p:cNvSpPr txBox="1"/>
          <p:nvPr/>
        </p:nvSpPr>
        <p:spPr>
          <a:xfrm>
            <a:off x="1472460" y="679098"/>
            <a:ext cx="16632904" cy="1309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cap="all" spc="559" sz="8000">
                <a:solidFill>
                  <a:srgbClr val="A6AAA9"/>
                </a:solidFill>
              </a:defRPr>
            </a:lvl1pPr>
          </a:lstStyle>
          <a:p>
            <a:pPr/>
            <a:r>
              <a:t>deciding preserved ratio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04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05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F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06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07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09" name="群組"/>
          <p:cNvSpPr txBox="1"/>
          <p:nvPr/>
        </p:nvSpPr>
        <p:spPr>
          <a:xfrm>
            <a:off x="5763925" y="6469456"/>
            <a:ext cx="12856150" cy="2316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000">
                <a:solidFill>
                  <a:srgbClr val="5E5E5E"/>
                </a:solidFill>
              </a:defRPr>
            </a:pPr>
            <a:r>
              <a:t>SMOTE</a:t>
            </a:r>
          </a:p>
          <a:p>
            <a:pPr>
              <a:defRPr b="0" sz="51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Synthetic Minority Over-sampling Technique</a:t>
            </a:r>
          </a:p>
        </p:txBody>
      </p:sp>
      <p:sp>
        <p:nvSpPr>
          <p:cNvPr id="910" name="資料平衡"/>
          <p:cNvSpPr txBox="1"/>
          <p:nvPr/>
        </p:nvSpPr>
        <p:spPr>
          <a:xfrm>
            <a:off x="1472460" y="442113"/>
            <a:ext cx="5468081" cy="1783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cap="all" spc="1127" sz="9400">
                <a:solidFill>
                  <a:srgbClr val="A6AAA9"/>
                </a:solidFill>
              </a:defRPr>
            </a:lvl1pPr>
          </a:lstStyle>
          <a:p>
            <a:pPr/>
            <a:r>
              <a:t>資料平衡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15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16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F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17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18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1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0" name="資料平衡"/>
          <p:cNvSpPr txBox="1"/>
          <p:nvPr/>
        </p:nvSpPr>
        <p:spPr>
          <a:xfrm>
            <a:off x="1472460" y="442113"/>
            <a:ext cx="5468081" cy="1783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cap="all" spc="1127" sz="9400">
                <a:solidFill>
                  <a:srgbClr val="A6AAA9"/>
                </a:solidFill>
              </a:defRPr>
            </a:lvl1pPr>
          </a:lstStyle>
          <a:p>
            <a:pPr/>
            <a:r>
              <a:t>資料平衡</a:t>
            </a:r>
          </a:p>
        </p:txBody>
      </p:sp>
      <p:sp>
        <p:nvSpPr>
          <p:cNvPr id="921" name="矩形"/>
          <p:cNvSpPr/>
          <p:nvPr/>
        </p:nvSpPr>
        <p:spPr>
          <a:xfrm>
            <a:off x="1312125" y="2792742"/>
            <a:ext cx="17099157" cy="508841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幻燈片編號"/>
          <p:cNvSpPr txBox="1"/>
          <p:nvPr>
            <p:ph type="sldNum" sz="quarter" idx="2"/>
          </p:nvPr>
        </p:nvSpPr>
        <p:spPr>
          <a:xfrm>
            <a:off x="23394962" y="228600"/>
            <a:ext cx="402383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9" name="緒論"/>
          <p:cNvSpPr txBox="1"/>
          <p:nvPr/>
        </p:nvSpPr>
        <p:spPr>
          <a:xfrm>
            <a:off x="795132" y="349188"/>
            <a:ext cx="154800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緒論</a:t>
            </a:r>
          </a:p>
        </p:txBody>
      </p:sp>
      <p:sp>
        <p:nvSpPr>
          <p:cNvPr id="300" name="肺結核現狀"/>
          <p:cNvSpPr txBox="1"/>
          <p:nvPr/>
        </p:nvSpPr>
        <p:spPr>
          <a:xfrm>
            <a:off x="1228577" y="1041400"/>
            <a:ext cx="5190968" cy="1275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138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肺結核現狀</a:t>
            </a:r>
          </a:p>
        </p:txBody>
      </p:sp>
      <p:pic>
        <p:nvPicPr>
          <p:cNvPr id="301" name="IMG_CDC_TB2035.png" descr="IMG_CDC_TB20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81255" y="5229971"/>
            <a:ext cx="6989981" cy="32560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4" name="群組"/>
          <p:cNvGrpSpPr/>
          <p:nvPr/>
        </p:nvGrpSpPr>
        <p:grpSpPr>
          <a:xfrm>
            <a:off x="5623164" y="4919543"/>
            <a:ext cx="5973965" cy="3876914"/>
            <a:chOff x="0" y="0"/>
            <a:chExt cx="5973963" cy="3876912"/>
          </a:xfrm>
        </p:grpSpPr>
        <p:pic>
          <p:nvPicPr>
            <p:cNvPr id="302" name="IMG_WHO_TB2035.png" descr="IMG_WHO_TB2035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41361" b="0"/>
            <a:stretch>
              <a:fillRect/>
            </a:stretch>
          </p:blipFill>
          <p:spPr>
            <a:xfrm>
              <a:off x="0" y="0"/>
              <a:ext cx="5973964" cy="38769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3" name="IMG_WHO_TB2035.png" descr="IMG_WHO_TB2035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5811" t="69159" r="0" b="0"/>
            <a:stretch>
              <a:fillRect/>
            </a:stretch>
          </p:blipFill>
          <p:spPr>
            <a:xfrm>
              <a:off x="3164095" y="2958981"/>
              <a:ext cx="2601558" cy="893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24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25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F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26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27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2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9" name="資料平衡"/>
          <p:cNvSpPr txBox="1"/>
          <p:nvPr/>
        </p:nvSpPr>
        <p:spPr>
          <a:xfrm>
            <a:off x="1472460" y="442113"/>
            <a:ext cx="5468081" cy="1783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cap="all" spc="1127" sz="9400">
                <a:solidFill>
                  <a:srgbClr val="A6AAA9"/>
                </a:solidFill>
              </a:defRPr>
            </a:lvl1pPr>
          </a:lstStyle>
          <a:p>
            <a:pPr/>
            <a:r>
              <a:t>資料平衡</a:t>
            </a:r>
          </a:p>
        </p:txBody>
      </p:sp>
      <p:sp>
        <p:nvSpPr>
          <p:cNvPr id="930" name="for X in Training_set_minor:"/>
          <p:cNvSpPr txBox="1"/>
          <p:nvPr/>
        </p:nvSpPr>
        <p:spPr>
          <a:xfrm>
            <a:off x="1394576" y="2782472"/>
            <a:ext cx="9758338" cy="82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defRPr b="0" sz="4500">
                <a:latin typeface="Courier"/>
                <a:ea typeface="Courier"/>
                <a:cs typeface="Courier"/>
                <a:sym typeface="Courier"/>
              </a:defRPr>
            </a:pPr>
            <a:r>
              <a:t>for </a:t>
            </a:r>
            <a:r>
              <a:rPr b="1" i="1"/>
              <a:t>X</a:t>
            </a:r>
            <a:r>
              <a:t> in </a:t>
            </a:r>
            <a:r>
              <a:rPr b="1" i="1"/>
              <a:t>Training_set_minor</a:t>
            </a:r>
            <a:r>
              <a:t>:</a:t>
            </a:r>
          </a:p>
        </p:txBody>
      </p:sp>
      <p:pic>
        <p:nvPicPr>
          <p:cNvPr id="931" name="螢幕快照 2019-07-13 下午4.20.25.png" descr="螢幕快照 2019-07-13 下午4.20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86967" y="8006444"/>
            <a:ext cx="1533029" cy="1533029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X"/>
          <p:cNvSpPr txBox="1"/>
          <p:nvPr/>
        </p:nvSpPr>
        <p:spPr>
          <a:xfrm>
            <a:off x="3751538" y="9601540"/>
            <a:ext cx="403887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5E5E5E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33" name="矩形"/>
          <p:cNvSpPr/>
          <p:nvPr/>
        </p:nvSpPr>
        <p:spPr>
          <a:xfrm>
            <a:off x="1312125" y="2792742"/>
            <a:ext cx="17099157" cy="508841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38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39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F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40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41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3" name="資料平衡"/>
          <p:cNvSpPr txBox="1"/>
          <p:nvPr/>
        </p:nvSpPr>
        <p:spPr>
          <a:xfrm>
            <a:off x="1472460" y="442113"/>
            <a:ext cx="5468081" cy="1783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cap="all" spc="1127" sz="9400">
                <a:solidFill>
                  <a:srgbClr val="A6AAA9"/>
                </a:solidFill>
              </a:defRPr>
            </a:lvl1pPr>
          </a:lstStyle>
          <a:p>
            <a:pPr/>
            <a:r>
              <a:t>資料平衡</a:t>
            </a:r>
          </a:p>
        </p:txBody>
      </p:sp>
      <p:sp>
        <p:nvSpPr>
          <p:cNvPr id="944" name="for X in Training_set_minor:…"/>
          <p:cNvSpPr txBox="1"/>
          <p:nvPr/>
        </p:nvSpPr>
        <p:spPr>
          <a:xfrm>
            <a:off x="1394576" y="2782472"/>
            <a:ext cx="12501985" cy="1514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defRPr b="0" sz="4500">
                <a:latin typeface="Courier"/>
                <a:ea typeface="Courier"/>
                <a:cs typeface="Courier"/>
                <a:sym typeface="Courier"/>
              </a:defRPr>
            </a:pPr>
            <a:r>
              <a:t>for </a:t>
            </a:r>
            <a:r>
              <a:rPr b="1" i="1"/>
              <a:t>X</a:t>
            </a:r>
            <a:r>
              <a:t> in </a:t>
            </a:r>
            <a:r>
              <a:rPr b="1" i="1"/>
              <a:t>Training_set_minor</a:t>
            </a:r>
            <a:r>
              <a:t>:</a:t>
            </a:r>
          </a:p>
          <a:p>
            <a:pPr algn="l">
              <a:defRPr b="0" sz="4500">
                <a:latin typeface="Courier"/>
                <a:ea typeface="Courier"/>
                <a:cs typeface="Courier"/>
                <a:sym typeface="Courier"/>
              </a:defRPr>
            </a:pPr>
            <a:r>
              <a:t>   </a:t>
            </a:r>
            <a:r>
              <a:rPr b="1" i="1"/>
              <a:t>X_neighbors</a:t>
            </a:r>
            <a:r>
              <a:t> = KNN(</a:t>
            </a:r>
            <a:r>
              <a:rPr b="1" i="1"/>
              <a:t>X</a:t>
            </a:r>
            <a:r>
              <a:t>,</a:t>
            </a:r>
            <a:r>
              <a:rPr b="1" i="1"/>
              <a:t>Training_set</a:t>
            </a:r>
            <a:r>
              <a:t>)</a:t>
            </a:r>
          </a:p>
        </p:txBody>
      </p:sp>
      <p:pic>
        <p:nvPicPr>
          <p:cNvPr id="945" name="螢幕快照 2019-07-13 下午4.20.25.png" descr="螢幕快照 2019-07-13 下午4.20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86967" y="8006444"/>
            <a:ext cx="1533029" cy="15330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1" name="群組"/>
          <p:cNvGrpSpPr/>
          <p:nvPr/>
        </p:nvGrpSpPr>
        <p:grpSpPr>
          <a:xfrm>
            <a:off x="6945832" y="8000007"/>
            <a:ext cx="7355369" cy="1533028"/>
            <a:chOff x="0" y="0"/>
            <a:chExt cx="7355368" cy="1533027"/>
          </a:xfrm>
        </p:grpSpPr>
        <p:pic>
          <p:nvPicPr>
            <p:cNvPr id="946" name="螢幕快照 2019-07-13 下午4.20.25.png" descr="螢幕快照 2019-07-13 下午4.20.2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533028" cy="153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7" name="螢幕快照 2019-07-13 下午4.20.25.png" descr="螢幕快照 2019-07-13 下午4.20.2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82810" y="0"/>
              <a:ext cx="1533029" cy="153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8" name="螢幕快照 2019-07-13 下午4.20.25.png" descr="螢幕快照 2019-07-13 下午4.20.2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31920" y="0"/>
              <a:ext cx="1533029" cy="153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9" name="螢幕快照 2019-07-13 下午4.20.25.png" descr="螢幕快照 2019-07-13 下午4.20.2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373230" y="0"/>
              <a:ext cx="1533029" cy="153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0" name="螢幕快照 2019-07-13 下午4.20.25.png" descr="螢幕快照 2019-07-13 下午4.20.2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822340" y="0"/>
              <a:ext cx="1533029" cy="153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52" name="線條"/>
          <p:cNvSpPr/>
          <p:nvPr/>
        </p:nvSpPr>
        <p:spPr>
          <a:xfrm>
            <a:off x="4838086" y="9111039"/>
            <a:ext cx="1989656" cy="1"/>
          </a:xfrm>
          <a:prstGeom prst="line">
            <a:avLst/>
          </a:prstGeom>
          <a:ln w="50800">
            <a:solidFill>
              <a:srgbClr val="5E5E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53" name="KNN"/>
          <p:cNvSpPr txBox="1"/>
          <p:nvPr/>
        </p:nvSpPr>
        <p:spPr>
          <a:xfrm>
            <a:off x="5307272" y="8405584"/>
            <a:ext cx="105128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KNN</a:t>
            </a:r>
          </a:p>
        </p:txBody>
      </p:sp>
      <p:sp>
        <p:nvSpPr>
          <p:cNvPr id="954" name="X"/>
          <p:cNvSpPr txBox="1"/>
          <p:nvPr/>
        </p:nvSpPr>
        <p:spPr>
          <a:xfrm>
            <a:off x="3751538" y="9601540"/>
            <a:ext cx="403887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5E5E5E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55" name="X_neighbors_from_training_set"/>
          <p:cNvSpPr txBox="1"/>
          <p:nvPr/>
        </p:nvSpPr>
        <p:spPr>
          <a:xfrm>
            <a:off x="7770243" y="9595102"/>
            <a:ext cx="5748047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5E5E5E"/>
                </a:solidFill>
              </a:defRPr>
            </a:lvl1pPr>
          </a:lstStyle>
          <a:p>
            <a:pPr/>
            <a:r>
              <a:t>X_neighbors_from_training_set</a:t>
            </a:r>
          </a:p>
        </p:txBody>
      </p:sp>
      <p:sp>
        <p:nvSpPr>
          <p:cNvPr id="956" name="矩形"/>
          <p:cNvSpPr/>
          <p:nvPr/>
        </p:nvSpPr>
        <p:spPr>
          <a:xfrm>
            <a:off x="1312125" y="2792742"/>
            <a:ext cx="17099157" cy="508841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61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62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F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63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64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6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6" name="n is calculated by…"/>
          <p:cNvSpPr txBox="1"/>
          <p:nvPr/>
        </p:nvSpPr>
        <p:spPr>
          <a:xfrm>
            <a:off x="15989741" y="8028420"/>
            <a:ext cx="7868271" cy="1489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0" sz="4400">
                <a:latin typeface="Courier"/>
                <a:ea typeface="Courier"/>
                <a:cs typeface="Courier"/>
                <a:sym typeface="Courier"/>
              </a:defRPr>
            </a:pPr>
            <a:r>
              <a:rPr b="1" i="1"/>
              <a:t>n </a:t>
            </a:r>
            <a:r>
              <a:t>is calculated by </a:t>
            </a:r>
          </a:p>
          <a:p>
            <a:pPr algn="l">
              <a:defRPr b="0" sz="4400">
                <a:latin typeface="Courier"/>
                <a:ea typeface="Courier"/>
                <a:cs typeface="Courier"/>
                <a:sym typeface="Courier"/>
              </a:defRPr>
            </a:pPr>
            <a:r>
              <a:t>the ratio of each class</a:t>
            </a:r>
          </a:p>
        </p:txBody>
      </p:sp>
      <p:sp>
        <p:nvSpPr>
          <p:cNvPr id="967" name="資料平衡"/>
          <p:cNvSpPr txBox="1"/>
          <p:nvPr/>
        </p:nvSpPr>
        <p:spPr>
          <a:xfrm>
            <a:off x="1472460" y="442113"/>
            <a:ext cx="5468081" cy="1783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cap="all" spc="1127" sz="9400">
                <a:solidFill>
                  <a:srgbClr val="A6AAA9"/>
                </a:solidFill>
              </a:defRPr>
            </a:lvl1pPr>
          </a:lstStyle>
          <a:p>
            <a:pPr/>
            <a:r>
              <a:t>資料平衡</a:t>
            </a:r>
          </a:p>
        </p:txBody>
      </p:sp>
      <p:sp>
        <p:nvSpPr>
          <p:cNvPr id="968" name="for X in Training_set_minor:…"/>
          <p:cNvSpPr txBox="1"/>
          <p:nvPr/>
        </p:nvSpPr>
        <p:spPr>
          <a:xfrm>
            <a:off x="1394576" y="2782472"/>
            <a:ext cx="13530852" cy="220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defRPr b="0" sz="4500">
                <a:latin typeface="Courier"/>
                <a:ea typeface="Courier"/>
                <a:cs typeface="Courier"/>
                <a:sym typeface="Courier"/>
              </a:defRPr>
            </a:pPr>
            <a:r>
              <a:t>for </a:t>
            </a:r>
            <a:r>
              <a:rPr b="1" i="1"/>
              <a:t>X</a:t>
            </a:r>
            <a:r>
              <a:t> in </a:t>
            </a:r>
            <a:r>
              <a:rPr b="1" i="1"/>
              <a:t>Training_set_minor</a:t>
            </a:r>
            <a:r>
              <a:t>:</a:t>
            </a:r>
          </a:p>
          <a:p>
            <a:pPr algn="l">
              <a:defRPr b="0" sz="4500">
                <a:latin typeface="Courier"/>
                <a:ea typeface="Courier"/>
                <a:cs typeface="Courier"/>
                <a:sym typeface="Courier"/>
              </a:defRPr>
            </a:pPr>
            <a:r>
              <a:t>   </a:t>
            </a:r>
            <a:r>
              <a:rPr b="1" i="1"/>
              <a:t>X_neighbors</a:t>
            </a:r>
            <a:r>
              <a:t> = KNN(</a:t>
            </a:r>
            <a:r>
              <a:rPr b="1" i="1"/>
              <a:t>X</a:t>
            </a:r>
            <a:r>
              <a:t>,</a:t>
            </a:r>
            <a:r>
              <a:rPr b="1" i="1"/>
              <a:t>Training_set</a:t>
            </a:r>
            <a:r>
              <a:t>)</a:t>
            </a:r>
          </a:p>
          <a:p>
            <a:pPr algn="l">
              <a:defRPr b="0" sz="4500">
                <a:latin typeface="Courier"/>
                <a:ea typeface="Courier"/>
                <a:cs typeface="Courier"/>
                <a:sym typeface="Courier"/>
              </a:defRPr>
            </a:pPr>
            <a:r>
              <a:t>   </a:t>
            </a:r>
            <a:r>
              <a:rPr b="1" i="1"/>
              <a:t>n</a:t>
            </a:r>
            <a:r>
              <a:t> = size(</a:t>
            </a:r>
            <a:r>
              <a:rPr b="1" i="1"/>
              <a:t>Major_class</a:t>
            </a:r>
            <a:r>
              <a:t>)/size(class(</a:t>
            </a:r>
            <a:r>
              <a:rPr b="1" i="1"/>
              <a:t>X</a:t>
            </a:r>
            <a:r>
              <a:t>))</a:t>
            </a:r>
          </a:p>
        </p:txBody>
      </p:sp>
      <p:pic>
        <p:nvPicPr>
          <p:cNvPr id="969" name="螢幕快照 2019-07-13 下午4.20.25.png" descr="螢幕快照 2019-07-13 下午4.20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86967" y="8006444"/>
            <a:ext cx="1533029" cy="15330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75" name="群組"/>
          <p:cNvGrpSpPr/>
          <p:nvPr/>
        </p:nvGrpSpPr>
        <p:grpSpPr>
          <a:xfrm>
            <a:off x="6945832" y="8000007"/>
            <a:ext cx="7355369" cy="1533028"/>
            <a:chOff x="0" y="0"/>
            <a:chExt cx="7355368" cy="1533027"/>
          </a:xfrm>
        </p:grpSpPr>
        <p:pic>
          <p:nvPicPr>
            <p:cNvPr id="970" name="螢幕快照 2019-07-13 下午4.20.25.png" descr="螢幕快照 2019-07-13 下午4.20.2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533028" cy="153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1" name="螢幕快照 2019-07-13 下午4.20.25.png" descr="螢幕快照 2019-07-13 下午4.20.2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82810" y="0"/>
              <a:ext cx="1533029" cy="153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2" name="螢幕快照 2019-07-13 下午4.20.25.png" descr="螢幕快照 2019-07-13 下午4.20.2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31920" y="0"/>
              <a:ext cx="1533029" cy="153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3" name="螢幕快照 2019-07-13 下午4.20.25.png" descr="螢幕快照 2019-07-13 下午4.20.2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373230" y="0"/>
              <a:ext cx="1533029" cy="153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4" name="螢幕快照 2019-07-13 下午4.20.25.png" descr="螢幕快照 2019-07-13 下午4.20.2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822340" y="0"/>
              <a:ext cx="1533029" cy="153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76" name="線條"/>
          <p:cNvSpPr/>
          <p:nvPr/>
        </p:nvSpPr>
        <p:spPr>
          <a:xfrm>
            <a:off x="4838086" y="9111039"/>
            <a:ext cx="1989656" cy="1"/>
          </a:xfrm>
          <a:prstGeom prst="line">
            <a:avLst/>
          </a:prstGeom>
          <a:ln w="50800">
            <a:solidFill>
              <a:srgbClr val="5E5E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77" name="KNN"/>
          <p:cNvSpPr txBox="1"/>
          <p:nvPr/>
        </p:nvSpPr>
        <p:spPr>
          <a:xfrm>
            <a:off x="5307272" y="8405584"/>
            <a:ext cx="105128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KNN</a:t>
            </a:r>
          </a:p>
        </p:txBody>
      </p:sp>
      <p:sp>
        <p:nvSpPr>
          <p:cNvPr id="978" name="X"/>
          <p:cNvSpPr txBox="1"/>
          <p:nvPr/>
        </p:nvSpPr>
        <p:spPr>
          <a:xfrm>
            <a:off x="3751538" y="9601540"/>
            <a:ext cx="403887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5E5E5E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79" name="X_neighbors_from_training_set"/>
          <p:cNvSpPr txBox="1"/>
          <p:nvPr/>
        </p:nvSpPr>
        <p:spPr>
          <a:xfrm>
            <a:off x="7770243" y="9595102"/>
            <a:ext cx="5748047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5E5E5E"/>
                </a:solidFill>
              </a:defRPr>
            </a:lvl1pPr>
          </a:lstStyle>
          <a:p>
            <a:pPr/>
            <a:r>
              <a:t>X_neighbors_from_training_set</a:t>
            </a:r>
          </a:p>
        </p:txBody>
      </p:sp>
      <p:sp>
        <p:nvSpPr>
          <p:cNvPr id="980" name="矩形"/>
          <p:cNvSpPr/>
          <p:nvPr/>
        </p:nvSpPr>
        <p:spPr>
          <a:xfrm>
            <a:off x="1312125" y="2792742"/>
            <a:ext cx="17099157" cy="508841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85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86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F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87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88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8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0" name="資料平衡"/>
          <p:cNvSpPr txBox="1"/>
          <p:nvPr/>
        </p:nvSpPr>
        <p:spPr>
          <a:xfrm>
            <a:off x="1472460" y="442113"/>
            <a:ext cx="5468081" cy="1783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cap="all" spc="1127" sz="9400">
                <a:solidFill>
                  <a:srgbClr val="A6AAA9"/>
                </a:solidFill>
              </a:defRPr>
            </a:lvl1pPr>
          </a:lstStyle>
          <a:p>
            <a:pPr/>
            <a:r>
              <a:t>資料平衡</a:t>
            </a:r>
          </a:p>
        </p:txBody>
      </p:sp>
      <p:sp>
        <p:nvSpPr>
          <p:cNvPr id="991" name="for X in Training_set_minor:…"/>
          <p:cNvSpPr txBox="1"/>
          <p:nvPr/>
        </p:nvSpPr>
        <p:spPr>
          <a:xfrm>
            <a:off x="1394576" y="2782472"/>
            <a:ext cx="13873808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defRPr b="0" sz="4500">
                <a:latin typeface="Courier"/>
                <a:ea typeface="Courier"/>
                <a:cs typeface="Courier"/>
                <a:sym typeface="Courier"/>
              </a:defRPr>
            </a:pPr>
            <a:r>
              <a:t>for </a:t>
            </a:r>
            <a:r>
              <a:rPr b="1" i="1"/>
              <a:t>X</a:t>
            </a:r>
            <a:r>
              <a:t> in </a:t>
            </a:r>
            <a:r>
              <a:rPr b="1" i="1"/>
              <a:t>Training_set_minor</a:t>
            </a:r>
            <a:r>
              <a:t>:</a:t>
            </a:r>
          </a:p>
          <a:p>
            <a:pPr algn="l">
              <a:defRPr b="0" sz="4500">
                <a:latin typeface="Courier"/>
                <a:ea typeface="Courier"/>
                <a:cs typeface="Courier"/>
                <a:sym typeface="Courier"/>
              </a:defRPr>
            </a:pPr>
            <a:r>
              <a:t>   </a:t>
            </a:r>
            <a:r>
              <a:rPr b="1" i="1"/>
              <a:t>X_neighbors</a:t>
            </a:r>
            <a:r>
              <a:t> = KNN(</a:t>
            </a:r>
            <a:r>
              <a:rPr b="1" i="1"/>
              <a:t>X</a:t>
            </a:r>
            <a:r>
              <a:t>,</a:t>
            </a:r>
            <a:r>
              <a:rPr b="1" i="1"/>
              <a:t>Training_set</a:t>
            </a:r>
            <a:r>
              <a:t>)</a:t>
            </a:r>
          </a:p>
          <a:p>
            <a:pPr algn="l">
              <a:defRPr b="0" sz="4500">
                <a:latin typeface="Courier"/>
                <a:ea typeface="Courier"/>
                <a:cs typeface="Courier"/>
                <a:sym typeface="Courier"/>
              </a:defRPr>
            </a:pPr>
            <a:r>
              <a:t>   </a:t>
            </a:r>
            <a:r>
              <a:rPr b="1" i="1"/>
              <a:t>n</a:t>
            </a:r>
            <a:r>
              <a:t> = size(</a:t>
            </a:r>
            <a:r>
              <a:rPr b="1" i="1"/>
              <a:t>Major_class</a:t>
            </a:r>
            <a:r>
              <a:t>)/size(class(</a:t>
            </a:r>
            <a:r>
              <a:rPr b="1" i="1"/>
              <a:t>X</a:t>
            </a:r>
            <a:r>
              <a:t>))</a:t>
            </a:r>
          </a:p>
          <a:p>
            <a:pPr algn="l">
              <a:defRPr b="0" sz="4500">
                <a:latin typeface="Courier"/>
                <a:ea typeface="Courier"/>
                <a:cs typeface="Courier"/>
                <a:sym typeface="Courier"/>
              </a:defRPr>
            </a:pPr>
            <a:r>
              <a:t>   for </a:t>
            </a:r>
            <a:r>
              <a:rPr b="1" i="1"/>
              <a:t>i</a:t>
            </a:r>
            <a:r>
              <a:rPr i="1"/>
              <a:t> </a:t>
            </a:r>
            <a:r>
              <a:t>= 1 to </a:t>
            </a:r>
            <a:r>
              <a:rPr b="1" i="1"/>
              <a:t>n</a:t>
            </a:r>
            <a:r>
              <a:rPr i="1"/>
              <a:t>:</a:t>
            </a:r>
            <a:endParaRPr i="1"/>
          </a:p>
          <a:p>
            <a:pPr algn="l">
              <a:defRPr b="0" sz="4500">
                <a:latin typeface="Courier"/>
                <a:ea typeface="Courier"/>
                <a:cs typeface="Courier"/>
                <a:sym typeface="Courier"/>
              </a:defRPr>
            </a:pPr>
            <a:r>
              <a:rPr i="1"/>
              <a:t>      </a:t>
            </a:r>
            <a:r>
              <a:rPr b="1" i="1"/>
              <a:t>neighbor </a:t>
            </a:r>
            <a:r>
              <a:t>= sample(</a:t>
            </a:r>
            <a:r>
              <a:rPr b="1" i="1"/>
              <a:t>X_neighbors</a:t>
            </a:r>
            <a:r>
              <a:t>)</a:t>
            </a:r>
          </a:p>
          <a:p>
            <a:pPr algn="l">
              <a:defRPr b="0" sz="4500"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</a:p>
        </p:txBody>
      </p:sp>
      <p:pic>
        <p:nvPicPr>
          <p:cNvPr id="992" name="螢幕快照 2019-07-13 下午4.20.25.png" descr="螢幕快照 2019-07-13 下午4.20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86967" y="8006444"/>
            <a:ext cx="1533029" cy="15330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98" name="群組"/>
          <p:cNvGrpSpPr/>
          <p:nvPr/>
        </p:nvGrpSpPr>
        <p:grpSpPr>
          <a:xfrm>
            <a:off x="6945832" y="8000007"/>
            <a:ext cx="7355369" cy="1533028"/>
            <a:chOff x="0" y="0"/>
            <a:chExt cx="7355368" cy="1533027"/>
          </a:xfrm>
        </p:grpSpPr>
        <p:pic>
          <p:nvPicPr>
            <p:cNvPr id="993" name="螢幕快照 2019-07-13 下午4.20.25.png" descr="螢幕快照 2019-07-13 下午4.20.2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533028" cy="153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4" name="螢幕快照 2019-07-13 下午4.20.25.png" descr="螢幕快照 2019-07-13 下午4.20.2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82810" y="0"/>
              <a:ext cx="1533029" cy="153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5" name="螢幕快照 2019-07-13 下午4.20.25.png" descr="螢幕快照 2019-07-13 下午4.20.2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31920" y="0"/>
              <a:ext cx="1533029" cy="153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6" name="螢幕快照 2019-07-13 下午4.20.25.png" descr="螢幕快照 2019-07-13 下午4.20.2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373230" y="0"/>
              <a:ext cx="1533029" cy="153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7" name="螢幕快照 2019-07-13 下午4.20.25.png" descr="螢幕快照 2019-07-13 下午4.20.2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822340" y="0"/>
              <a:ext cx="1533029" cy="153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99" name="螢幕快照 2019-07-13 下午4.20.25.png" descr="螢幕快照 2019-07-13 下午4.20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9546" y="11007337"/>
            <a:ext cx="1533029" cy="1533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0" name="螢幕快照 2019-07-13 下午4.20.25.png" descr="螢幕快照 2019-07-13 下午4.20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2358" y="11007337"/>
            <a:ext cx="1533028" cy="1533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1" name="螢幕快照 2019-07-13 下午4.20.25.png" descr="螢幕快照 2019-07-13 下午4.20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9885" y="11007337"/>
            <a:ext cx="1533029" cy="1533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2" name="螢幕快照 2019-07-13 下午4.20.25.png" descr="螢幕快照 2019-07-13 下午4.20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31196" y="11007337"/>
            <a:ext cx="1533029" cy="1533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03" name="線條"/>
          <p:cNvSpPr/>
          <p:nvPr/>
        </p:nvSpPr>
        <p:spPr>
          <a:xfrm>
            <a:off x="4838086" y="9111039"/>
            <a:ext cx="1989656" cy="1"/>
          </a:xfrm>
          <a:prstGeom prst="line">
            <a:avLst/>
          </a:prstGeom>
          <a:ln w="50800">
            <a:solidFill>
              <a:srgbClr val="5E5E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04" name="KNN"/>
          <p:cNvSpPr txBox="1"/>
          <p:nvPr/>
        </p:nvSpPr>
        <p:spPr>
          <a:xfrm>
            <a:off x="5307272" y="8405584"/>
            <a:ext cx="105128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KNN</a:t>
            </a:r>
          </a:p>
        </p:txBody>
      </p:sp>
      <p:sp>
        <p:nvSpPr>
          <p:cNvPr id="1005" name="……"/>
          <p:cNvSpPr txBox="1"/>
          <p:nvPr/>
        </p:nvSpPr>
        <p:spPr>
          <a:xfrm>
            <a:off x="6813449" y="11460657"/>
            <a:ext cx="968376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……</a:t>
            </a:r>
          </a:p>
        </p:txBody>
      </p:sp>
      <p:sp>
        <p:nvSpPr>
          <p:cNvPr id="1006" name="X"/>
          <p:cNvSpPr txBox="1"/>
          <p:nvPr/>
        </p:nvSpPr>
        <p:spPr>
          <a:xfrm>
            <a:off x="3751538" y="9601540"/>
            <a:ext cx="403887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5E5E5E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007" name="X_neighbors_from_training_set"/>
          <p:cNvSpPr txBox="1"/>
          <p:nvPr/>
        </p:nvSpPr>
        <p:spPr>
          <a:xfrm>
            <a:off x="7770243" y="9595102"/>
            <a:ext cx="5748047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5E5E5E"/>
                </a:solidFill>
              </a:defRPr>
            </a:lvl1pPr>
          </a:lstStyle>
          <a:p>
            <a:pPr/>
            <a:r>
              <a:t>X_neighbors_from_training_set</a:t>
            </a:r>
          </a:p>
        </p:txBody>
      </p:sp>
      <p:sp>
        <p:nvSpPr>
          <p:cNvPr id="1008" name="X_synthetics"/>
          <p:cNvSpPr txBox="1"/>
          <p:nvPr/>
        </p:nvSpPr>
        <p:spPr>
          <a:xfrm>
            <a:off x="6071972" y="12705398"/>
            <a:ext cx="2451330" cy="614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5E5E5E"/>
                </a:solidFill>
              </a:defRPr>
            </a:lvl1pPr>
          </a:lstStyle>
          <a:p>
            <a:pPr/>
            <a:r>
              <a:t>X_synthetics</a:t>
            </a:r>
          </a:p>
        </p:txBody>
      </p:sp>
      <p:sp>
        <p:nvSpPr>
          <p:cNvPr id="1009" name="線條"/>
          <p:cNvSpPr/>
          <p:nvPr/>
        </p:nvSpPr>
        <p:spPr>
          <a:xfrm flipV="1">
            <a:off x="3929426" y="10291023"/>
            <a:ext cx="1" cy="307764"/>
          </a:xfrm>
          <a:prstGeom prst="line">
            <a:avLst/>
          </a:prstGeom>
          <a:ln w="38100">
            <a:solidFill>
              <a:srgbClr val="5E5E5E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10" name="線條"/>
          <p:cNvSpPr/>
          <p:nvPr/>
        </p:nvSpPr>
        <p:spPr>
          <a:xfrm flipV="1">
            <a:off x="10623517" y="10291023"/>
            <a:ext cx="1" cy="307764"/>
          </a:xfrm>
          <a:prstGeom prst="line">
            <a:avLst/>
          </a:prstGeom>
          <a:ln w="38100">
            <a:solidFill>
              <a:srgbClr val="5E5E5E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11" name="線條"/>
          <p:cNvSpPr/>
          <p:nvPr/>
        </p:nvSpPr>
        <p:spPr>
          <a:xfrm>
            <a:off x="3912408" y="10611487"/>
            <a:ext cx="6728954" cy="1"/>
          </a:xfrm>
          <a:prstGeom prst="line">
            <a:avLst/>
          </a:prstGeom>
          <a:ln w="38100">
            <a:solidFill>
              <a:srgbClr val="5E5E5E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12" name="線條"/>
          <p:cNvSpPr/>
          <p:nvPr/>
        </p:nvSpPr>
        <p:spPr>
          <a:xfrm>
            <a:off x="7276885" y="10634813"/>
            <a:ext cx="1" cy="476452"/>
          </a:xfrm>
          <a:prstGeom prst="line">
            <a:avLst/>
          </a:prstGeom>
          <a:ln w="38100">
            <a:solidFill>
              <a:srgbClr val="5E5E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13" name="矩形"/>
          <p:cNvSpPr/>
          <p:nvPr/>
        </p:nvSpPr>
        <p:spPr>
          <a:xfrm>
            <a:off x="1312125" y="2792742"/>
            <a:ext cx="17099157" cy="508841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18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19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F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20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21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3" name="for X in Training_set_minor:…"/>
          <p:cNvSpPr txBox="1"/>
          <p:nvPr/>
        </p:nvSpPr>
        <p:spPr>
          <a:xfrm>
            <a:off x="1394576" y="2782472"/>
            <a:ext cx="16617455" cy="494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defRPr b="0" sz="4500">
                <a:latin typeface="Courier"/>
                <a:ea typeface="Courier"/>
                <a:cs typeface="Courier"/>
                <a:sym typeface="Courier"/>
              </a:defRPr>
            </a:pPr>
            <a:r>
              <a:t>for </a:t>
            </a:r>
            <a:r>
              <a:rPr b="1" i="1"/>
              <a:t>X</a:t>
            </a:r>
            <a:r>
              <a:t> in </a:t>
            </a:r>
            <a:r>
              <a:rPr b="1" i="1"/>
              <a:t>Training_set_minor</a:t>
            </a:r>
            <a:r>
              <a:t>:</a:t>
            </a:r>
          </a:p>
          <a:p>
            <a:pPr algn="l">
              <a:defRPr b="0" sz="4500">
                <a:latin typeface="Courier"/>
                <a:ea typeface="Courier"/>
                <a:cs typeface="Courier"/>
                <a:sym typeface="Courier"/>
              </a:defRPr>
            </a:pPr>
            <a:r>
              <a:t>   </a:t>
            </a:r>
            <a:r>
              <a:rPr b="1" i="1"/>
              <a:t>X_neighbors</a:t>
            </a:r>
            <a:r>
              <a:t> = KNN(</a:t>
            </a:r>
            <a:r>
              <a:rPr b="1" i="1"/>
              <a:t>X</a:t>
            </a:r>
            <a:r>
              <a:t>,</a:t>
            </a:r>
            <a:r>
              <a:rPr b="1" i="1"/>
              <a:t>Training_set</a:t>
            </a:r>
            <a:r>
              <a:t>)</a:t>
            </a:r>
          </a:p>
          <a:p>
            <a:pPr algn="l">
              <a:defRPr b="0" sz="4500">
                <a:latin typeface="Courier"/>
                <a:ea typeface="Courier"/>
                <a:cs typeface="Courier"/>
                <a:sym typeface="Courier"/>
              </a:defRPr>
            </a:pPr>
            <a:r>
              <a:t>   </a:t>
            </a:r>
            <a:r>
              <a:rPr b="1" i="1"/>
              <a:t>n</a:t>
            </a:r>
            <a:r>
              <a:t> = size(</a:t>
            </a:r>
            <a:r>
              <a:rPr b="1" i="1"/>
              <a:t>Major_class</a:t>
            </a:r>
            <a:r>
              <a:t>)/size(class(</a:t>
            </a:r>
            <a:r>
              <a:rPr b="1" i="1"/>
              <a:t>X</a:t>
            </a:r>
            <a:r>
              <a:t>))</a:t>
            </a:r>
          </a:p>
          <a:p>
            <a:pPr algn="l">
              <a:defRPr b="0" sz="4500">
                <a:latin typeface="Courier"/>
                <a:ea typeface="Courier"/>
                <a:cs typeface="Courier"/>
                <a:sym typeface="Courier"/>
              </a:defRPr>
            </a:pPr>
            <a:r>
              <a:t>   for </a:t>
            </a:r>
            <a:r>
              <a:rPr b="1" i="1"/>
              <a:t>i</a:t>
            </a:r>
            <a:r>
              <a:rPr i="1"/>
              <a:t> </a:t>
            </a:r>
            <a:r>
              <a:t>= 1 to </a:t>
            </a:r>
            <a:r>
              <a:rPr b="1" i="1"/>
              <a:t>n</a:t>
            </a:r>
            <a:r>
              <a:rPr i="1"/>
              <a:t>:</a:t>
            </a:r>
            <a:endParaRPr i="1"/>
          </a:p>
          <a:p>
            <a:pPr algn="l">
              <a:defRPr b="0" sz="4500">
                <a:latin typeface="Courier"/>
                <a:ea typeface="Courier"/>
                <a:cs typeface="Courier"/>
                <a:sym typeface="Courier"/>
              </a:defRPr>
            </a:pPr>
            <a:r>
              <a:rPr i="1"/>
              <a:t>      </a:t>
            </a:r>
            <a:r>
              <a:rPr b="1" i="1"/>
              <a:t>neighbor </a:t>
            </a:r>
            <a:r>
              <a:t>= sample(</a:t>
            </a:r>
            <a:r>
              <a:rPr b="1" i="1"/>
              <a:t>X_neighbors</a:t>
            </a:r>
            <a:r>
              <a:t>)</a:t>
            </a:r>
          </a:p>
          <a:p>
            <a:pPr algn="l">
              <a:defRPr b="0" sz="4500"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 b="1" i="1"/>
              <a:t>ratio </a:t>
            </a:r>
            <a:r>
              <a:t>= random(0,1)</a:t>
            </a:r>
          </a:p>
          <a:p>
            <a:pPr algn="l">
              <a:defRPr b="0" sz="4500"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 b="1" i="1"/>
              <a:t>X_synthetic</a:t>
            </a:r>
            <a:r>
              <a:t> = </a:t>
            </a:r>
            <a:r>
              <a:rPr b="1" i="1"/>
              <a:t>X</a:t>
            </a:r>
            <a:r>
              <a:t>*</a:t>
            </a:r>
            <a:r>
              <a:rPr b="1" i="1"/>
              <a:t>ratio </a:t>
            </a:r>
            <a:r>
              <a:t>+ </a:t>
            </a:r>
            <a:r>
              <a:rPr b="1" i="1"/>
              <a:t>neighbor</a:t>
            </a:r>
            <a:r>
              <a:t>*(1-</a:t>
            </a:r>
            <a:r>
              <a:rPr b="1" i="1"/>
              <a:t>ratio</a:t>
            </a:r>
            <a:r>
              <a:t>)</a:t>
            </a:r>
          </a:p>
        </p:txBody>
      </p:sp>
      <p:pic>
        <p:nvPicPr>
          <p:cNvPr id="1024" name="螢幕快照 2019-07-13 下午4.20.25.png" descr="螢幕快照 2019-07-13 下午4.20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86967" y="8006444"/>
            <a:ext cx="1533029" cy="15330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30" name="群組"/>
          <p:cNvGrpSpPr/>
          <p:nvPr/>
        </p:nvGrpSpPr>
        <p:grpSpPr>
          <a:xfrm>
            <a:off x="6945832" y="8000007"/>
            <a:ext cx="7355369" cy="1533028"/>
            <a:chOff x="0" y="0"/>
            <a:chExt cx="7355368" cy="1533027"/>
          </a:xfrm>
        </p:grpSpPr>
        <p:pic>
          <p:nvPicPr>
            <p:cNvPr id="1025" name="螢幕快照 2019-07-13 下午4.20.25.png" descr="螢幕快照 2019-07-13 下午4.20.2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533028" cy="153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螢幕快照 2019-07-13 下午4.20.25.png" descr="螢幕快照 2019-07-13 下午4.20.2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82810" y="0"/>
              <a:ext cx="1533029" cy="153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螢幕快照 2019-07-13 下午4.20.25.png" descr="螢幕快照 2019-07-13 下午4.20.2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31920" y="0"/>
              <a:ext cx="1533029" cy="153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螢幕快照 2019-07-13 下午4.20.25.png" descr="螢幕快照 2019-07-13 下午4.20.2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373230" y="0"/>
              <a:ext cx="1533029" cy="153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9" name="螢幕快照 2019-07-13 下午4.20.25.png" descr="螢幕快照 2019-07-13 下午4.20.2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822340" y="0"/>
              <a:ext cx="1533029" cy="153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31" name="螢幕快照 2019-07-13 下午4.20.25.png" descr="螢幕快照 2019-07-13 下午4.20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9546" y="11007337"/>
            <a:ext cx="1533029" cy="1533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2" name="螢幕快照 2019-07-13 下午4.20.25.png" descr="螢幕快照 2019-07-13 下午4.20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2358" y="11007337"/>
            <a:ext cx="1533028" cy="1533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3" name="螢幕快照 2019-07-13 下午4.20.25.png" descr="螢幕快照 2019-07-13 下午4.20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9885" y="11007337"/>
            <a:ext cx="1533029" cy="1533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4" name="螢幕快照 2019-07-13 下午4.20.25.png" descr="螢幕快照 2019-07-13 下午4.20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31196" y="11007337"/>
            <a:ext cx="1533029" cy="1533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35" name="線條"/>
          <p:cNvSpPr/>
          <p:nvPr/>
        </p:nvSpPr>
        <p:spPr>
          <a:xfrm>
            <a:off x="4838086" y="9111039"/>
            <a:ext cx="1989656" cy="1"/>
          </a:xfrm>
          <a:prstGeom prst="line">
            <a:avLst/>
          </a:prstGeom>
          <a:ln w="50800">
            <a:solidFill>
              <a:srgbClr val="5E5E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36" name="KNN"/>
          <p:cNvSpPr txBox="1"/>
          <p:nvPr/>
        </p:nvSpPr>
        <p:spPr>
          <a:xfrm>
            <a:off x="5307272" y="8405584"/>
            <a:ext cx="105128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KNN</a:t>
            </a:r>
          </a:p>
        </p:txBody>
      </p:sp>
      <p:sp>
        <p:nvSpPr>
          <p:cNvPr id="1037" name="……"/>
          <p:cNvSpPr txBox="1"/>
          <p:nvPr/>
        </p:nvSpPr>
        <p:spPr>
          <a:xfrm>
            <a:off x="6813449" y="11460657"/>
            <a:ext cx="968376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……</a:t>
            </a:r>
          </a:p>
        </p:txBody>
      </p:sp>
      <p:sp>
        <p:nvSpPr>
          <p:cNvPr id="1038" name="X"/>
          <p:cNvSpPr txBox="1"/>
          <p:nvPr/>
        </p:nvSpPr>
        <p:spPr>
          <a:xfrm>
            <a:off x="3751538" y="9601540"/>
            <a:ext cx="403887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5E5E5E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039" name="X_neighbors_from_training_set"/>
          <p:cNvSpPr txBox="1"/>
          <p:nvPr/>
        </p:nvSpPr>
        <p:spPr>
          <a:xfrm>
            <a:off x="7770243" y="9595102"/>
            <a:ext cx="5748047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5E5E5E"/>
                </a:solidFill>
              </a:defRPr>
            </a:lvl1pPr>
          </a:lstStyle>
          <a:p>
            <a:pPr/>
            <a:r>
              <a:t>X_neighbors_from_training_set</a:t>
            </a:r>
          </a:p>
        </p:txBody>
      </p:sp>
      <p:sp>
        <p:nvSpPr>
          <p:cNvPr id="1040" name="X_synthetics"/>
          <p:cNvSpPr txBox="1"/>
          <p:nvPr/>
        </p:nvSpPr>
        <p:spPr>
          <a:xfrm>
            <a:off x="6071972" y="12705398"/>
            <a:ext cx="2451330" cy="614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5E5E5E"/>
                </a:solidFill>
              </a:defRPr>
            </a:lvl1pPr>
          </a:lstStyle>
          <a:p>
            <a:pPr/>
            <a:r>
              <a:t>X_synthetics</a:t>
            </a:r>
          </a:p>
        </p:txBody>
      </p:sp>
      <p:sp>
        <p:nvSpPr>
          <p:cNvPr id="1041" name="線條"/>
          <p:cNvSpPr/>
          <p:nvPr/>
        </p:nvSpPr>
        <p:spPr>
          <a:xfrm flipV="1">
            <a:off x="3929426" y="10291023"/>
            <a:ext cx="1" cy="307764"/>
          </a:xfrm>
          <a:prstGeom prst="line">
            <a:avLst/>
          </a:prstGeom>
          <a:ln w="38100">
            <a:solidFill>
              <a:srgbClr val="5E5E5E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2" name="線條"/>
          <p:cNvSpPr/>
          <p:nvPr/>
        </p:nvSpPr>
        <p:spPr>
          <a:xfrm flipV="1">
            <a:off x="10623517" y="10291023"/>
            <a:ext cx="1" cy="307764"/>
          </a:xfrm>
          <a:prstGeom prst="line">
            <a:avLst/>
          </a:prstGeom>
          <a:ln w="38100">
            <a:solidFill>
              <a:srgbClr val="5E5E5E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3" name="線條"/>
          <p:cNvSpPr/>
          <p:nvPr/>
        </p:nvSpPr>
        <p:spPr>
          <a:xfrm>
            <a:off x="3912408" y="10611487"/>
            <a:ext cx="6728954" cy="1"/>
          </a:xfrm>
          <a:prstGeom prst="line">
            <a:avLst/>
          </a:prstGeom>
          <a:ln w="38100">
            <a:solidFill>
              <a:srgbClr val="5E5E5E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4" name="線條"/>
          <p:cNvSpPr/>
          <p:nvPr/>
        </p:nvSpPr>
        <p:spPr>
          <a:xfrm>
            <a:off x="7276885" y="10634813"/>
            <a:ext cx="1" cy="476452"/>
          </a:xfrm>
          <a:prstGeom prst="line">
            <a:avLst/>
          </a:prstGeom>
          <a:ln w="38100">
            <a:solidFill>
              <a:srgbClr val="5E5E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5" name="矩形"/>
          <p:cNvSpPr/>
          <p:nvPr/>
        </p:nvSpPr>
        <p:spPr>
          <a:xfrm>
            <a:off x="1312125" y="2792742"/>
            <a:ext cx="17099157" cy="508841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6" name="資料平衡"/>
          <p:cNvSpPr txBox="1"/>
          <p:nvPr/>
        </p:nvSpPr>
        <p:spPr>
          <a:xfrm>
            <a:off x="1472460" y="442113"/>
            <a:ext cx="5468081" cy="1783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cap="all" spc="1127" sz="9400">
                <a:solidFill>
                  <a:srgbClr val="A6AAA9"/>
                </a:solidFill>
              </a:defRPr>
            </a:lvl1pPr>
          </a:lstStyle>
          <a:p>
            <a:pPr/>
            <a:r>
              <a:t>資料平衡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51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52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53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54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55" name="Formulation"/>
          <p:cNvSpPr txBox="1"/>
          <p:nvPr>
            <p:ph type="body" idx="26"/>
          </p:nvPr>
        </p:nvSpPr>
        <p:spPr>
          <a:xfrm>
            <a:off x="1472460" y="567377"/>
            <a:ext cx="10472490" cy="1533029"/>
          </a:xfrm>
          <a:prstGeom prst="rect">
            <a:avLst/>
          </a:prstGeom>
        </p:spPr>
        <p:txBody>
          <a:bodyPr/>
          <a:lstStyle/>
          <a:p>
            <a:pPr/>
            <a:r>
              <a:t>Formulation</a:t>
            </a:r>
          </a:p>
        </p:txBody>
      </p:sp>
      <p:sp>
        <p:nvSpPr>
          <p:cNvPr id="105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7" name="方程式"/>
          <p:cNvSpPr txBox="1"/>
          <p:nvPr/>
        </p:nvSpPr>
        <p:spPr>
          <a:xfrm>
            <a:off x="13255886" y="3201959"/>
            <a:ext cx="372810" cy="3445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5700"/>
          </a:p>
        </p:txBody>
      </p:sp>
      <p:sp>
        <p:nvSpPr>
          <p:cNvPr id="1058" name="Input (a culture sample image)"/>
          <p:cNvSpPr txBox="1"/>
          <p:nvPr/>
        </p:nvSpPr>
        <p:spPr>
          <a:xfrm>
            <a:off x="4995073" y="2954159"/>
            <a:ext cx="7687082" cy="824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0" sz="4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Input (a culture sample image)</a:t>
            </a:r>
          </a:p>
        </p:txBody>
      </p:sp>
      <p:sp>
        <p:nvSpPr>
          <p:cNvPr id="1059" name="True label (one-hot encoding)"/>
          <p:cNvSpPr txBox="1"/>
          <p:nvPr/>
        </p:nvSpPr>
        <p:spPr>
          <a:xfrm>
            <a:off x="4978472" y="3923664"/>
            <a:ext cx="7450481" cy="824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0" sz="4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True label (one-hot encoding)</a:t>
            </a:r>
          </a:p>
        </p:txBody>
      </p:sp>
      <p:sp>
        <p:nvSpPr>
          <p:cNvPr id="1060" name="方程式"/>
          <p:cNvSpPr txBox="1"/>
          <p:nvPr/>
        </p:nvSpPr>
        <p:spPr>
          <a:xfrm>
            <a:off x="13209947" y="3963826"/>
            <a:ext cx="4259159" cy="792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sSup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p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</m:oMath>
              </m:oMathPara>
            </a14:m>
            <a:endParaRPr sz="57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65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66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67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68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69" name="Formulation"/>
          <p:cNvSpPr txBox="1"/>
          <p:nvPr>
            <p:ph type="body" idx="26"/>
          </p:nvPr>
        </p:nvSpPr>
        <p:spPr>
          <a:xfrm>
            <a:off x="1472460" y="567377"/>
            <a:ext cx="10472490" cy="1533029"/>
          </a:xfrm>
          <a:prstGeom prst="rect">
            <a:avLst/>
          </a:prstGeom>
        </p:spPr>
        <p:txBody>
          <a:bodyPr/>
          <a:lstStyle/>
          <a:p>
            <a:pPr/>
            <a:r>
              <a:t>Formulation</a:t>
            </a:r>
          </a:p>
        </p:txBody>
      </p:sp>
      <p:sp>
        <p:nvSpPr>
          <p:cNvPr id="107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1" name="方程式"/>
          <p:cNvSpPr txBox="1"/>
          <p:nvPr/>
        </p:nvSpPr>
        <p:spPr>
          <a:xfrm>
            <a:off x="13255886" y="3201959"/>
            <a:ext cx="372810" cy="3445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5700"/>
          </a:p>
        </p:txBody>
      </p:sp>
      <p:sp>
        <p:nvSpPr>
          <p:cNvPr id="1072" name="Input (a culture sample image)"/>
          <p:cNvSpPr txBox="1"/>
          <p:nvPr/>
        </p:nvSpPr>
        <p:spPr>
          <a:xfrm>
            <a:off x="4995073" y="2954159"/>
            <a:ext cx="7687082" cy="824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0" sz="4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Input (a culture sample image)</a:t>
            </a:r>
          </a:p>
        </p:txBody>
      </p:sp>
      <p:sp>
        <p:nvSpPr>
          <p:cNvPr id="1073" name="True label (one-hot encoding)"/>
          <p:cNvSpPr txBox="1"/>
          <p:nvPr/>
        </p:nvSpPr>
        <p:spPr>
          <a:xfrm>
            <a:off x="4978472" y="3923664"/>
            <a:ext cx="7450481" cy="824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0" sz="4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True label (one-hot encoding)</a:t>
            </a:r>
          </a:p>
        </p:txBody>
      </p:sp>
      <p:sp>
        <p:nvSpPr>
          <p:cNvPr id="1074" name="方程式"/>
          <p:cNvSpPr txBox="1"/>
          <p:nvPr/>
        </p:nvSpPr>
        <p:spPr>
          <a:xfrm>
            <a:off x="13209947" y="3963826"/>
            <a:ext cx="4259159" cy="792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sSup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p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</m:oMath>
              </m:oMathPara>
            </a14:m>
            <a:endParaRPr sz="5700"/>
          </a:p>
        </p:txBody>
      </p:sp>
      <p:sp>
        <p:nvSpPr>
          <p:cNvPr id="1075" name="Output (probabilities)"/>
          <p:cNvSpPr txBox="1"/>
          <p:nvPr/>
        </p:nvSpPr>
        <p:spPr>
          <a:xfrm>
            <a:off x="4961372" y="4893171"/>
            <a:ext cx="5338014" cy="824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0" sz="4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Output (probabilities)</a:t>
            </a:r>
          </a:p>
        </p:txBody>
      </p:sp>
      <p:sp>
        <p:nvSpPr>
          <p:cNvPr id="1076" name="方程式"/>
          <p:cNvSpPr txBox="1"/>
          <p:nvPr/>
        </p:nvSpPr>
        <p:spPr>
          <a:xfrm>
            <a:off x="13188486" y="4975926"/>
            <a:ext cx="4302082" cy="792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m:rPr>
                          <m:sty m:val="bi"/>
                        </m:rP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lim>
                      <m:r>
                        <m:rPr>
                          <m:sty m:val="b"/>
                        </m:rP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limUpp>
                    <m:e>
                      <m:sSub>
                        <m:e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e>
                    <m:lim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limUpp>
                    <m:e>
                      <m:sSub>
                        <m:e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e>
                    <m:lim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limUpp>
                    <m:e>
                      <m:sSub>
                        <m:e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e>
                    <m:lim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sSup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p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</m:oMath>
              </m:oMathPara>
            </a14:m>
            <a:endParaRPr sz="57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81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82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83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84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85" name="Formulation"/>
          <p:cNvSpPr txBox="1"/>
          <p:nvPr>
            <p:ph type="body" idx="26"/>
          </p:nvPr>
        </p:nvSpPr>
        <p:spPr>
          <a:xfrm>
            <a:off x="1472460" y="567377"/>
            <a:ext cx="10472490" cy="1533029"/>
          </a:xfrm>
          <a:prstGeom prst="rect">
            <a:avLst/>
          </a:prstGeom>
        </p:spPr>
        <p:txBody>
          <a:bodyPr/>
          <a:lstStyle/>
          <a:p>
            <a:pPr/>
            <a:r>
              <a:t>Formulation</a:t>
            </a:r>
          </a:p>
        </p:txBody>
      </p:sp>
      <p:sp>
        <p:nvSpPr>
          <p:cNvPr id="10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87" name="方程式"/>
          <p:cNvSpPr txBox="1"/>
          <p:nvPr/>
        </p:nvSpPr>
        <p:spPr>
          <a:xfrm>
            <a:off x="13255886" y="3201959"/>
            <a:ext cx="372810" cy="3445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5700"/>
          </a:p>
        </p:txBody>
      </p:sp>
      <p:sp>
        <p:nvSpPr>
          <p:cNvPr id="1088" name="Input (a culture sample image)"/>
          <p:cNvSpPr txBox="1"/>
          <p:nvPr/>
        </p:nvSpPr>
        <p:spPr>
          <a:xfrm>
            <a:off x="4995073" y="2954159"/>
            <a:ext cx="7687082" cy="824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0" sz="4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Input (a culture sample image)</a:t>
            </a:r>
          </a:p>
        </p:txBody>
      </p:sp>
      <p:sp>
        <p:nvSpPr>
          <p:cNvPr id="1089" name="True label (one-hot encoding)"/>
          <p:cNvSpPr txBox="1"/>
          <p:nvPr/>
        </p:nvSpPr>
        <p:spPr>
          <a:xfrm>
            <a:off x="4978472" y="3923664"/>
            <a:ext cx="7450481" cy="824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0" sz="4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True label (one-hot encoding)</a:t>
            </a:r>
          </a:p>
        </p:txBody>
      </p:sp>
      <p:sp>
        <p:nvSpPr>
          <p:cNvPr id="1090" name="方程式"/>
          <p:cNvSpPr txBox="1"/>
          <p:nvPr/>
        </p:nvSpPr>
        <p:spPr>
          <a:xfrm>
            <a:off x="13209947" y="3963826"/>
            <a:ext cx="4259159" cy="792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sSup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p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</m:oMath>
              </m:oMathPara>
            </a14:m>
            <a:endParaRPr sz="5700"/>
          </a:p>
        </p:txBody>
      </p:sp>
      <p:sp>
        <p:nvSpPr>
          <p:cNvPr id="1091" name="Output (probabilities)"/>
          <p:cNvSpPr txBox="1"/>
          <p:nvPr/>
        </p:nvSpPr>
        <p:spPr>
          <a:xfrm>
            <a:off x="4961372" y="4893171"/>
            <a:ext cx="5338014" cy="824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0" sz="4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Output (probabilities)</a:t>
            </a:r>
          </a:p>
        </p:txBody>
      </p:sp>
      <p:sp>
        <p:nvSpPr>
          <p:cNvPr id="1092" name="方程式"/>
          <p:cNvSpPr txBox="1"/>
          <p:nvPr/>
        </p:nvSpPr>
        <p:spPr>
          <a:xfrm>
            <a:off x="13188486" y="4975926"/>
            <a:ext cx="4302082" cy="792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m:rPr>
                          <m:sty m:val="bi"/>
                        </m:rP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lim>
                      <m:r>
                        <m:rPr>
                          <m:sty m:val="b"/>
                        </m:rP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limUpp>
                    <m:e>
                      <m:sSub>
                        <m:e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e>
                    <m:lim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limUpp>
                    <m:e>
                      <m:sSub>
                        <m:e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e>
                    <m:lim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limUpp>
                    <m:e>
                      <m:sSub>
                        <m:e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e>
                    <m:lim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sSup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p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</m:oMath>
              </m:oMathPara>
            </a14:m>
            <a:endParaRPr sz="5700"/>
          </a:p>
        </p:txBody>
      </p:sp>
      <p:sp>
        <p:nvSpPr>
          <p:cNvPr id="1093" name="Model"/>
          <p:cNvSpPr txBox="1"/>
          <p:nvPr/>
        </p:nvSpPr>
        <p:spPr>
          <a:xfrm>
            <a:off x="4995073" y="5866263"/>
            <a:ext cx="1706627" cy="824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0" sz="4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1094" name="方程式"/>
          <p:cNvSpPr txBox="1"/>
          <p:nvPr/>
        </p:nvSpPr>
        <p:spPr>
          <a:xfrm>
            <a:off x="13159055" y="5940938"/>
            <a:ext cx="414072" cy="6413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5700"/>
          </a:p>
        </p:txBody>
      </p:sp>
      <p:sp>
        <p:nvSpPr>
          <p:cNvPr id="1095" name="方程式"/>
          <p:cNvSpPr txBox="1"/>
          <p:nvPr/>
        </p:nvSpPr>
        <p:spPr>
          <a:xfrm>
            <a:off x="9996645" y="8347872"/>
            <a:ext cx="5231162" cy="67160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m:rPr>
                          <m:sty m:val="bi"/>
                        </m:rP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lim>
                      <m:r>
                        <m:rPr>
                          <m:sty m:val="b"/>
                        </m:rP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m:oMathPara>
            </a14:m>
            <a:endParaRPr sz="5700"/>
          </a:p>
        </p:txBody>
      </p:sp>
      <p:sp>
        <p:nvSpPr>
          <p:cNvPr id="1096" name="Parameter set"/>
          <p:cNvSpPr txBox="1"/>
          <p:nvPr/>
        </p:nvSpPr>
        <p:spPr>
          <a:xfrm>
            <a:off x="4995073" y="6839355"/>
            <a:ext cx="3683559" cy="824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0" sz="4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Parameter set</a:t>
            </a:r>
          </a:p>
        </p:txBody>
      </p:sp>
      <p:sp>
        <p:nvSpPr>
          <p:cNvPr id="1097" name="方程式"/>
          <p:cNvSpPr txBox="1"/>
          <p:nvPr/>
        </p:nvSpPr>
        <p:spPr>
          <a:xfrm>
            <a:off x="13159055" y="6845098"/>
            <a:ext cx="338786" cy="49949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</m:oMath>
              </m:oMathPara>
            </a14:m>
            <a:endParaRPr sz="5700"/>
          </a:p>
        </p:txBody>
      </p:sp>
      <p:sp>
        <p:nvSpPr>
          <p:cNvPr id="1098" name="is softmax function"/>
          <p:cNvSpPr txBox="1"/>
          <p:nvPr/>
        </p:nvSpPr>
        <p:spPr>
          <a:xfrm>
            <a:off x="15434347" y="8271460"/>
            <a:ext cx="4871823" cy="824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0" sz="4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is softmax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03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04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05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06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07" name="Formulation"/>
          <p:cNvSpPr txBox="1"/>
          <p:nvPr>
            <p:ph type="body" idx="26"/>
          </p:nvPr>
        </p:nvSpPr>
        <p:spPr>
          <a:xfrm>
            <a:off x="1472460" y="567377"/>
            <a:ext cx="10472490" cy="1533029"/>
          </a:xfrm>
          <a:prstGeom prst="rect">
            <a:avLst/>
          </a:prstGeom>
        </p:spPr>
        <p:txBody>
          <a:bodyPr/>
          <a:lstStyle/>
          <a:p>
            <a:pPr/>
            <a:r>
              <a:t>Formulation</a:t>
            </a:r>
          </a:p>
        </p:txBody>
      </p:sp>
      <p:sp>
        <p:nvSpPr>
          <p:cNvPr id="11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09" name="方程式"/>
          <p:cNvSpPr txBox="1"/>
          <p:nvPr/>
        </p:nvSpPr>
        <p:spPr>
          <a:xfrm>
            <a:off x="13255886" y="3201959"/>
            <a:ext cx="372810" cy="3445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5700"/>
          </a:p>
        </p:txBody>
      </p:sp>
      <p:sp>
        <p:nvSpPr>
          <p:cNvPr id="1110" name="Input (a culture sample image)"/>
          <p:cNvSpPr txBox="1"/>
          <p:nvPr/>
        </p:nvSpPr>
        <p:spPr>
          <a:xfrm>
            <a:off x="4995073" y="2954159"/>
            <a:ext cx="7687082" cy="824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0" sz="4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Input (a culture sample image)</a:t>
            </a:r>
          </a:p>
        </p:txBody>
      </p:sp>
      <p:sp>
        <p:nvSpPr>
          <p:cNvPr id="1111" name="True label (one-hot encoding)"/>
          <p:cNvSpPr txBox="1"/>
          <p:nvPr/>
        </p:nvSpPr>
        <p:spPr>
          <a:xfrm>
            <a:off x="4978472" y="3923664"/>
            <a:ext cx="7450481" cy="824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0" sz="4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True label (one-hot encoding)</a:t>
            </a:r>
          </a:p>
        </p:txBody>
      </p:sp>
      <p:sp>
        <p:nvSpPr>
          <p:cNvPr id="1112" name="方程式"/>
          <p:cNvSpPr txBox="1"/>
          <p:nvPr/>
        </p:nvSpPr>
        <p:spPr>
          <a:xfrm>
            <a:off x="13209947" y="3963826"/>
            <a:ext cx="4259159" cy="792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sSup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p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</m:oMath>
              </m:oMathPara>
            </a14:m>
            <a:endParaRPr sz="5700"/>
          </a:p>
        </p:txBody>
      </p:sp>
      <p:sp>
        <p:nvSpPr>
          <p:cNvPr id="1113" name="Output (probabilities)"/>
          <p:cNvSpPr txBox="1"/>
          <p:nvPr/>
        </p:nvSpPr>
        <p:spPr>
          <a:xfrm>
            <a:off x="4961372" y="4893171"/>
            <a:ext cx="5338014" cy="824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0" sz="4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Output (probabilities)</a:t>
            </a:r>
          </a:p>
        </p:txBody>
      </p:sp>
      <p:sp>
        <p:nvSpPr>
          <p:cNvPr id="1114" name="方程式"/>
          <p:cNvSpPr txBox="1"/>
          <p:nvPr/>
        </p:nvSpPr>
        <p:spPr>
          <a:xfrm>
            <a:off x="13188486" y="4975926"/>
            <a:ext cx="4302082" cy="792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m:rPr>
                          <m:sty m:val="bi"/>
                        </m:rP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lim>
                      <m:r>
                        <m:rPr>
                          <m:sty m:val="b"/>
                        </m:rP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limUpp>
                    <m:e>
                      <m:sSub>
                        <m:e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e>
                    <m:lim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limUpp>
                    <m:e>
                      <m:sSub>
                        <m:e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e>
                    <m:lim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limUpp>
                    <m:e>
                      <m:sSub>
                        <m:e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e>
                    <m:lim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sSup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p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</m:oMath>
              </m:oMathPara>
            </a14:m>
            <a:endParaRPr sz="5700"/>
          </a:p>
        </p:txBody>
      </p:sp>
      <p:sp>
        <p:nvSpPr>
          <p:cNvPr id="1115" name="Model"/>
          <p:cNvSpPr txBox="1"/>
          <p:nvPr/>
        </p:nvSpPr>
        <p:spPr>
          <a:xfrm>
            <a:off x="4995073" y="5866263"/>
            <a:ext cx="1706627" cy="824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0" sz="4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1116" name="方程式"/>
          <p:cNvSpPr txBox="1"/>
          <p:nvPr/>
        </p:nvSpPr>
        <p:spPr>
          <a:xfrm>
            <a:off x="13159055" y="5940938"/>
            <a:ext cx="414072" cy="6413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  <a:endParaRPr sz="5700"/>
          </a:p>
        </p:txBody>
      </p:sp>
      <p:sp>
        <p:nvSpPr>
          <p:cNvPr id="1117" name="方程式"/>
          <p:cNvSpPr txBox="1"/>
          <p:nvPr/>
        </p:nvSpPr>
        <p:spPr>
          <a:xfrm>
            <a:off x="9996645" y="8347872"/>
            <a:ext cx="5231162" cy="67160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m:rPr>
                          <m:sty m:val="bi"/>
                        </m:rP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lim>
                      <m:r>
                        <m:rPr>
                          <m:sty m:val="b"/>
                        </m:rP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</m:oMath>
              </m:oMathPara>
            </a14:m>
            <a:endParaRPr sz="5700"/>
          </a:p>
        </p:txBody>
      </p:sp>
      <p:sp>
        <p:nvSpPr>
          <p:cNvPr id="1118" name="Minimize Cross Entropy"/>
          <p:cNvSpPr txBox="1"/>
          <p:nvPr/>
        </p:nvSpPr>
        <p:spPr>
          <a:xfrm>
            <a:off x="5122073" y="9656174"/>
            <a:ext cx="6067095" cy="824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0" sz="4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Minimize Cross Entropy</a:t>
            </a:r>
          </a:p>
        </p:txBody>
      </p:sp>
      <p:sp>
        <p:nvSpPr>
          <p:cNvPr id="1119" name="方程式"/>
          <p:cNvSpPr txBox="1"/>
          <p:nvPr/>
        </p:nvSpPr>
        <p:spPr>
          <a:xfrm>
            <a:off x="8345333" y="10785036"/>
            <a:ext cx="9434186" cy="162933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lim>
                  </m:limUpp>
                  <m:sSub>
                    <m:e>
                      <m:r>
                        <m:rPr>
                          <m:sty m:val="bi"/>
                        </m:rP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limUpp>
                    <m:e>
                      <m:r>
                        <m:rPr>
                          <m:sty m:val="bi"/>
                        </m:rP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lim>
                      <m:r>
                        <m:rPr>
                          <m:sty m:val="b"/>
                        </m:rP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lim>
                  </m:limUpp>
                  <m:sSub>
                    <m:e>
                      <m:r>
                        <m:rPr>
                          <m:sty m:val="bi"/>
                        </m:rP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500"/>
          </a:p>
        </p:txBody>
      </p:sp>
      <p:sp>
        <p:nvSpPr>
          <p:cNvPr id="1120" name="Parameter set"/>
          <p:cNvSpPr txBox="1"/>
          <p:nvPr/>
        </p:nvSpPr>
        <p:spPr>
          <a:xfrm>
            <a:off x="4995073" y="6839355"/>
            <a:ext cx="3683559" cy="824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0" sz="4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Parameter set</a:t>
            </a:r>
          </a:p>
        </p:txBody>
      </p:sp>
      <p:sp>
        <p:nvSpPr>
          <p:cNvPr id="1121" name="方程式"/>
          <p:cNvSpPr txBox="1"/>
          <p:nvPr/>
        </p:nvSpPr>
        <p:spPr>
          <a:xfrm>
            <a:off x="13159055" y="6845098"/>
            <a:ext cx="338786" cy="49949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</m:oMath>
              </m:oMathPara>
            </a14:m>
            <a:endParaRPr sz="5700"/>
          </a:p>
        </p:txBody>
      </p:sp>
      <p:sp>
        <p:nvSpPr>
          <p:cNvPr id="1122" name="is softmax function"/>
          <p:cNvSpPr txBox="1"/>
          <p:nvPr/>
        </p:nvSpPr>
        <p:spPr>
          <a:xfrm>
            <a:off x="15434347" y="8271460"/>
            <a:ext cx="4871823" cy="824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0" sz="4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is softmax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Baseline - Linear Regression…"/>
          <p:cNvSpPr txBox="1"/>
          <p:nvPr>
            <p:ph type="body" idx="16"/>
          </p:nvPr>
        </p:nvSpPr>
        <p:spPr>
          <a:xfrm>
            <a:off x="4803274" y="4925578"/>
            <a:ext cx="15482492" cy="5190453"/>
          </a:xfrm>
          <a:prstGeom prst="rect">
            <a:avLst/>
          </a:prstGeom>
        </p:spPr>
        <p:txBody>
          <a:bodyPr anchor="t"/>
          <a:lstStyle/>
          <a:p>
            <a:pPr>
              <a:defRPr b="1" baseline="100000" spc="360" sz="6000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Baseline - Linear Regression</a:t>
            </a:r>
          </a:p>
          <a:p>
            <a:pPr>
              <a:defRPr b="1" baseline="100000" spc="360" sz="6000">
                <a:solidFill>
                  <a:srgbClr val="70BF4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Direct Deep Learning Classification</a:t>
            </a:r>
          </a:p>
          <a:p>
            <a:pPr>
              <a:defRPr b="1" baseline="100000" spc="360" sz="6000">
                <a:solidFill>
                  <a:srgbClr val="70BF4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Two-stage Classification Method</a:t>
            </a:r>
          </a:p>
        </p:txBody>
      </p:sp>
      <p:sp>
        <p:nvSpPr>
          <p:cNvPr id="1127" name="三角形"/>
          <p:cNvSpPr/>
          <p:nvPr>
            <p:ph type="body" idx="21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28" name="三角形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29" name="三角形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30" name="三角形"/>
          <p:cNvSpPr/>
          <p:nvPr>
            <p:ph type="body" idx="2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31" name="三角形"/>
          <p:cNvSpPr/>
          <p:nvPr>
            <p:ph type="body" idx="25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32" name="模型架構"/>
          <p:cNvSpPr txBox="1"/>
          <p:nvPr>
            <p:ph type="body" idx="26"/>
          </p:nvPr>
        </p:nvSpPr>
        <p:spPr>
          <a:xfrm>
            <a:off x="1472460" y="442113"/>
            <a:ext cx="5468081" cy="1783557"/>
          </a:xfrm>
          <a:prstGeom prst="rect">
            <a:avLst/>
          </a:prstGeom>
        </p:spPr>
        <p:txBody>
          <a:bodyPr/>
          <a:lstStyle/>
          <a:p>
            <a:pPr/>
            <a:r>
              <a:t>模型架構</a:t>
            </a:r>
          </a:p>
        </p:txBody>
      </p:sp>
      <p:sp>
        <p:nvSpPr>
          <p:cNvPr id="113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4" name="三角形"/>
          <p:cNvSpPr/>
          <p:nvPr/>
        </p:nvSpPr>
        <p:spPr>
          <a:xfrm rot="5400000">
            <a:off x="4049577" y="5401060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35" name="三角形"/>
          <p:cNvSpPr/>
          <p:nvPr/>
        </p:nvSpPr>
        <p:spPr>
          <a:xfrm rot="5400000">
            <a:off x="4049577" y="7097564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36" name="三角形"/>
          <p:cNvSpPr/>
          <p:nvPr/>
        </p:nvSpPr>
        <p:spPr>
          <a:xfrm rot="5400000">
            <a:off x="4049577" y="8794069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幻燈片編號"/>
          <p:cNvSpPr txBox="1"/>
          <p:nvPr>
            <p:ph type="sldNum" sz="quarter" idx="2"/>
          </p:nvPr>
        </p:nvSpPr>
        <p:spPr>
          <a:xfrm>
            <a:off x="23394962" y="228600"/>
            <a:ext cx="402383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9" name="螢幕快照 2018-12-02 下午11.57.07.png" descr="螢幕快照 2018-12-02 下午11.57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8284" y="2816533"/>
            <a:ext cx="9587432" cy="7199619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痰液染色顯微抹片"/>
          <p:cNvSpPr txBox="1"/>
          <p:nvPr/>
        </p:nvSpPr>
        <p:spPr>
          <a:xfrm>
            <a:off x="8504951" y="10587288"/>
            <a:ext cx="7374098" cy="1173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pc="1140" sz="6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痰液染色顯微抹片</a:t>
            </a:r>
          </a:p>
        </p:txBody>
      </p:sp>
      <p:sp>
        <p:nvSpPr>
          <p:cNvPr id="311" name="(Kant and Srivastava 2018)"/>
          <p:cNvSpPr txBox="1"/>
          <p:nvPr/>
        </p:nvSpPr>
        <p:spPr>
          <a:xfrm>
            <a:off x="10056474" y="11614646"/>
            <a:ext cx="4483374" cy="94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R="642937" algn="l" defTabSz="428625">
              <a:defRPr b="0"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(Kant and Srivastava 2018)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緒論"/>
          <p:cNvSpPr txBox="1"/>
          <p:nvPr/>
        </p:nvSpPr>
        <p:spPr>
          <a:xfrm>
            <a:off x="795132" y="349188"/>
            <a:ext cx="154800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緒論</a:t>
            </a:r>
          </a:p>
        </p:txBody>
      </p:sp>
      <p:sp>
        <p:nvSpPr>
          <p:cNvPr id="313" name="結核菌檢測方法"/>
          <p:cNvSpPr txBox="1"/>
          <p:nvPr/>
        </p:nvSpPr>
        <p:spPr>
          <a:xfrm>
            <a:off x="1228577" y="1041400"/>
            <a:ext cx="7219412" cy="1275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138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結核菌檢測方法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模型架構"/>
          <p:cNvSpPr txBox="1"/>
          <p:nvPr>
            <p:ph type="body" idx="13"/>
          </p:nvPr>
        </p:nvSpPr>
        <p:spPr>
          <a:xfrm>
            <a:off x="795132" y="349188"/>
            <a:ext cx="2759585" cy="907258"/>
          </a:xfrm>
          <a:prstGeom prst="rect">
            <a:avLst/>
          </a:prstGeom>
        </p:spPr>
        <p:txBody>
          <a:bodyPr/>
          <a:lstStyle>
            <a:lvl1pPr>
              <a:defRPr spc="270" sz="4500"/>
            </a:lvl1pPr>
          </a:lstStyle>
          <a:p>
            <a:pPr/>
            <a:r>
              <a:t>模型架構</a:t>
            </a:r>
          </a:p>
        </p:txBody>
      </p:sp>
      <p:sp>
        <p:nvSpPr>
          <p:cNvPr id="1141" name="LR | Logistic Regression"/>
          <p:cNvSpPr txBox="1"/>
          <p:nvPr>
            <p:ph type="body" idx="14"/>
          </p:nvPr>
        </p:nvSpPr>
        <p:spPr>
          <a:xfrm>
            <a:off x="1315792" y="1063297"/>
            <a:ext cx="9179827" cy="1110470"/>
          </a:xfrm>
          <a:prstGeom prst="rect">
            <a:avLst/>
          </a:prstGeom>
        </p:spPr>
        <p:txBody>
          <a:bodyPr/>
          <a:lstStyle/>
          <a:p>
            <a:pPr/>
            <a:r>
              <a:t>LR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|</a:t>
            </a:r>
            <a:r>
              <a:rPr b="0" spc="336" sz="5600">
                <a:latin typeface="Helvetica Light"/>
                <a:ea typeface="Helvetica Light"/>
                <a:cs typeface="Helvetica Light"/>
                <a:sym typeface="Helvetica Light"/>
              </a:rPr>
              <a:t> Logistic Regression</a:t>
            </a:r>
          </a:p>
        </p:txBody>
      </p:sp>
      <p:sp>
        <p:nvSpPr>
          <p:cNvPr id="11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43" name="lr.png" descr="l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6650" y="3177687"/>
            <a:ext cx="8078736" cy="7360626"/>
          </a:xfrm>
          <a:prstGeom prst="rect">
            <a:avLst/>
          </a:prstGeom>
          <a:ln w="12700">
            <a:miter lim="400000"/>
          </a:ln>
        </p:spPr>
      </p:pic>
      <p:sp>
        <p:nvSpPr>
          <p:cNvPr id="1144" name="方程式"/>
          <p:cNvSpPr txBox="1"/>
          <p:nvPr/>
        </p:nvSpPr>
        <p:spPr>
          <a:xfrm>
            <a:off x="10427555" y="11055164"/>
            <a:ext cx="5025933" cy="6413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49" name="Direct Deep Learning Classification"/>
          <p:cNvSpPr txBox="1"/>
          <p:nvPr/>
        </p:nvSpPr>
        <p:spPr>
          <a:xfrm>
            <a:off x="1320800" y="1066800"/>
            <a:ext cx="15993597" cy="1110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Direct Deep Learning Classification</a:t>
            </a:r>
          </a:p>
        </p:txBody>
      </p:sp>
      <p:sp>
        <p:nvSpPr>
          <p:cNvPr id="1150" name="方程式"/>
          <p:cNvSpPr txBox="1"/>
          <p:nvPr/>
        </p:nvSpPr>
        <p:spPr>
          <a:xfrm>
            <a:off x="9744392" y="11147345"/>
            <a:ext cx="6392261" cy="77868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sp>
        <p:nvSpPr>
          <p:cNvPr id="1151" name="方程式"/>
          <p:cNvSpPr txBox="1"/>
          <p:nvPr/>
        </p:nvSpPr>
        <p:spPr>
          <a:xfrm>
            <a:off x="9297584" y="12464095"/>
            <a:ext cx="1370684" cy="4387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3</m:t>
                  </m:r>
                </m:oMath>
              </m:oMathPara>
            </a14:m>
            <a:endParaRPr sz="5000"/>
          </a:p>
        </p:txBody>
      </p:sp>
      <p:sp>
        <p:nvSpPr>
          <p:cNvPr id="1152" name="for ternary classification"/>
          <p:cNvSpPr txBox="1"/>
          <p:nvPr/>
        </p:nvSpPr>
        <p:spPr>
          <a:xfrm>
            <a:off x="11366341" y="12271273"/>
            <a:ext cx="6052491" cy="824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0" sz="4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for ternary classification</a:t>
            </a:r>
          </a:p>
        </p:txBody>
      </p:sp>
      <p:pic>
        <p:nvPicPr>
          <p:cNvPr id="1153" name="model.png" descr="mode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5915" y="2913898"/>
            <a:ext cx="11381276" cy="7888204"/>
          </a:xfrm>
          <a:prstGeom prst="rect">
            <a:avLst/>
          </a:prstGeom>
          <a:ln w="12700">
            <a:miter lim="400000"/>
          </a:ln>
        </p:spPr>
      </p:pic>
      <p:sp>
        <p:nvSpPr>
          <p:cNvPr id="1154" name="模型架構"/>
          <p:cNvSpPr txBox="1"/>
          <p:nvPr/>
        </p:nvSpPr>
        <p:spPr>
          <a:xfrm>
            <a:off x="795132" y="349188"/>
            <a:ext cx="275958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模型架構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Direct Deep Learning Classification"/>
          <p:cNvSpPr txBox="1"/>
          <p:nvPr>
            <p:ph type="body" idx="13"/>
          </p:nvPr>
        </p:nvSpPr>
        <p:spPr>
          <a:xfrm>
            <a:off x="795132" y="408277"/>
            <a:ext cx="10832594" cy="789080"/>
          </a:xfrm>
          <a:prstGeom prst="rect">
            <a:avLst/>
          </a:prstGeom>
        </p:spPr>
        <p:txBody>
          <a:bodyPr/>
          <a:lstStyle>
            <a:lvl1pPr>
              <a:defRPr spc="270" sz="4500"/>
            </a:lvl1pPr>
          </a:lstStyle>
          <a:p>
            <a:pPr/>
            <a:r>
              <a:t>Direct Deep Learning Classification</a:t>
            </a:r>
          </a:p>
        </p:txBody>
      </p:sp>
      <p:sp>
        <p:nvSpPr>
          <p:cNvPr id="115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0" name="CNN | Convolutional Neural Network"/>
          <p:cNvSpPr txBox="1"/>
          <p:nvPr/>
        </p:nvSpPr>
        <p:spPr>
          <a:xfrm>
            <a:off x="1320800" y="1066800"/>
            <a:ext cx="13447772" cy="111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CNN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|</a:t>
            </a:r>
            <a:r>
              <a:rPr b="0" spc="336" sz="5600">
                <a:latin typeface="Helvetica Light"/>
                <a:ea typeface="Helvetica Light"/>
                <a:cs typeface="Helvetica Light"/>
                <a:sym typeface="Helvetica Light"/>
              </a:rPr>
              <a:t> Convolutional Neural Network</a:t>
            </a:r>
          </a:p>
        </p:txBody>
      </p:sp>
      <p:sp>
        <p:nvSpPr>
          <p:cNvPr id="1161" name="方程式"/>
          <p:cNvSpPr txBox="1"/>
          <p:nvPr/>
        </p:nvSpPr>
        <p:spPr>
          <a:xfrm>
            <a:off x="11414081" y="10116108"/>
            <a:ext cx="4319025" cy="67794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pic>
        <p:nvPicPr>
          <p:cNvPr id="1162" name="cnn.png" descr="cnn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261"/>
          <a:stretch>
            <a:fillRect/>
          </a:stretch>
        </p:blipFill>
        <p:spPr>
          <a:xfrm>
            <a:off x="3376414" y="2587396"/>
            <a:ext cx="17631123" cy="7097714"/>
          </a:xfrm>
          <a:prstGeom prst="rect">
            <a:avLst/>
          </a:prstGeom>
          <a:ln w="12700">
            <a:miter lim="400000"/>
          </a:ln>
        </p:spPr>
      </p:pic>
      <p:sp>
        <p:nvSpPr>
          <p:cNvPr id="1163" name="CNN Encoder"/>
          <p:cNvSpPr txBox="1"/>
          <p:nvPr/>
        </p:nvSpPr>
        <p:spPr>
          <a:xfrm>
            <a:off x="6183626" y="10005503"/>
            <a:ext cx="4283711" cy="89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000">
                <a:solidFill>
                  <a:srgbClr val="89898A"/>
                </a:solidFill>
              </a:defRPr>
            </a:lvl1pPr>
          </a:lstStyle>
          <a:p>
            <a:pPr/>
            <a:r>
              <a:t>CNN Encoder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Direct Deep Learning Classification"/>
          <p:cNvSpPr txBox="1"/>
          <p:nvPr>
            <p:ph type="body" idx="13"/>
          </p:nvPr>
        </p:nvSpPr>
        <p:spPr>
          <a:xfrm>
            <a:off x="795132" y="408277"/>
            <a:ext cx="10832594" cy="789080"/>
          </a:xfrm>
          <a:prstGeom prst="rect">
            <a:avLst/>
          </a:prstGeom>
        </p:spPr>
        <p:txBody>
          <a:bodyPr/>
          <a:lstStyle>
            <a:lvl1pPr>
              <a:defRPr spc="270" sz="4500"/>
            </a:lvl1pPr>
          </a:lstStyle>
          <a:p>
            <a:pPr/>
            <a:r>
              <a:t>Direct Deep Learning Classification</a:t>
            </a:r>
          </a:p>
        </p:txBody>
      </p:sp>
      <p:sp>
        <p:nvSpPr>
          <p:cNvPr id="116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9" name="CNN | Convolutional Neural Network"/>
          <p:cNvSpPr txBox="1"/>
          <p:nvPr/>
        </p:nvSpPr>
        <p:spPr>
          <a:xfrm>
            <a:off x="1320800" y="1066800"/>
            <a:ext cx="13447772" cy="111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CNN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|</a:t>
            </a:r>
            <a:r>
              <a:rPr b="0" spc="336" sz="5600">
                <a:latin typeface="Helvetica Light"/>
                <a:ea typeface="Helvetica Light"/>
                <a:cs typeface="Helvetica Light"/>
                <a:sym typeface="Helvetica Light"/>
              </a:rPr>
              <a:t> Convolutional Neural Network</a:t>
            </a:r>
          </a:p>
        </p:txBody>
      </p:sp>
      <p:sp>
        <p:nvSpPr>
          <p:cNvPr id="1170" name="方程式"/>
          <p:cNvSpPr txBox="1"/>
          <p:nvPr/>
        </p:nvSpPr>
        <p:spPr>
          <a:xfrm>
            <a:off x="11414081" y="10116108"/>
            <a:ext cx="4319025" cy="67794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pic>
        <p:nvPicPr>
          <p:cNvPr id="1171" name="cnn.png" descr="cnn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261"/>
          <a:stretch>
            <a:fillRect/>
          </a:stretch>
        </p:blipFill>
        <p:spPr>
          <a:xfrm>
            <a:off x="3376414" y="2587396"/>
            <a:ext cx="17631123" cy="7097714"/>
          </a:xfrm>
          <a:prstGeom prst="rect">
            <a:avLst/>
          </a:prstGeom>
          <a:ln w="12700">
            <a:miter lim="400000"/>
          </a:ln>
        </p:spPr>
      </p:pic>
      <p:sp>
        <p:nvSpPr>
          <p:cNvPr id="1172" name="CNN Encoder"/>
          <p:cNvSpPr txBox="1"/>
          <p:nvPr/>
        </p:nvSpPr>
        <p:spPr>
          <a:xfrm>
            <a:off x="6183626" y="10005503"/>
            <a:ext cx="4283711" cy="89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000">
                <a:solidFill>
                  <a:srgbClr val="89898A"/>
                </a:solidFill>
              </a:defRPr>
            </a:lvl1pPr>
          </a:lstStyle>
          <a:p>
            <a:pPr/>
            <a:r>
              <a:t>CNN Encoder</a:t>
            </a:r>
          </a:p>
        </p:txBody>
      </p:sp>
      <p:sp>
        <p:nvSpPr>
          <p:cNvPr id="1173" name="方程式"/>
          <p:cNvSpPr txBox="1"/>
          <p:nvPr/>
        </p:nvSpPr>
        <p:spPr>
          <a:xfrm>
            <a:off x="11371441" y="11557979"/>
            <a:ext cx="9576531" cy="77868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3,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sp>
        <p:nvSpPr>
          <p:cNvPr id="1174" name="CNN Model"/>
          <p:cNvSpPr txBox="1"/>
          <p:nvPr/>
        </p:nvSpPr>
        <p:spPr>
          <a:xfrm>
            <a:off x="6815991" y="11421543"/>
            <a:ext cx="3623946" cy="89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000">
                <a:solidFill>
                  <a:srgbClr val="89898A"/>
                </a:solidFill>
              </a:defRPr>
            </a:lvl1pPr>
          </a:lstStyle>
          <a:p>
            <a:pPr/>
            <a:r>
              <a:t>CNN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Direct Deep Learning Classification"/>
          <p:cNvSpPr txBox="1"/>
          <p:nvPr>
            <p:ph type="body" idx="13"/>
          </p:nvPr>
        </p:nvSpPr>
        <p:spPr>
          <a:xfrm>
            <a:off x="795132" y="408277"/>
            <a:ext cx="10832594" cy="789080"/>
          </a:xfrm>
          <a:prstGeom prst="rect">
            <a:avLst/>
          </a:prstGeom>
        </p:spPr>
        <p:txBody>
          <a:bodyPr/>
          <a:lstStyle>
            <a:lvl1pPr>
              <a:defRPr spc="270" sz="4500"/>
            </a:lvl1pPr>
          </a:lstStyle>
          <a:p>
            <a:pPr/>
            <a:r>
              <a:t>Direct Deep Learning Classification</a:t>
            </a:r>
          </a:p>
        </p:txBody>
      </p:sp>
      <p:sp>
        <p:nvSpPr>
          <p:cNvPr id="117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0" name="CNN | Convolutional Neural Network"/>
          <p:cNvSpPr txBox="1"/>
          <p:nvPr/>
        </p:nvSpPr>
        <p:spPr>
          <a:xfrm>
            <a:off x="1320800" y="1066800"/>
            <a:ext cx="13447772" cy="111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CNN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|</a:t>
            </a:r>
            <a:r>
              <a:rPr b="0" spc="336" sz="5600">
                <a:latin typeface="Helvetica Light"/>
                <a:ea typeface="Helvetica Light"/>
                <a:cs typeface="Helvetica Light"/>
                <a:sym typeface="Helvetica Light"/>
              </a:rPr>
              <a:t> Convolutional Neural Network</a:t>
            </a:r>
          </a:p>
        </p:txBody>
      </p:sp>
      <p:sp>
        <p:nvSpPr>
          <p:cNvPr id="1181" name="方程式"/>
          <p:cNvSpPr txBox="1"/>
          <p:nvPr/>
        </p:nvSpPr>
        <p:spPr>
          <a:xfrm>
            <a:off x="11414081" y="10116108"/>
            <a:ext cx="4319025" cy="67794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pic>
        <p:nvPicPr>
          <p:cNvPr id="1182" name="cnn.png" descr="cnn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261"/>
          <a:stretch>
            <a:fillRect/>
          </a:stretch>
        </p:blipFill>
        <p:spPr>
          <a:xfrm>
            <a:off x="3376414" y="2587396"/>
            <a:ext cx="17631123" cy="7097714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CNN Encoder"/>
          <p:cNvSpPr txBox="1"/>
          <p:nvPr/>
        </p:nvSpPr>
        <p:spPr>
          <a:xfrm>
            <a:off x="6183626" y="10005503"/>
            <a:ext cx="4283711" cy="89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000">
                <a:solidFill>
                  <a:srgbClr val="89898A"/>
                </a:solidFill>
              </a:defRPr>
            </a:lvl1pPr>
          </a:lstStyle>
          <a:p>
            <a:pPr/>
            <a:r>
              <a:t>CNN Encoder</a:t>
            </a:r>
          </a:p>
        </p:txBody>
      </p:sp>
      <p:sp>
        <p:nvSpPr>
          <p:cNvPr id="1184" name="方程式"/>
          <p:cNvSpPr txBox="1"/>
          <p:nvPr/>
        </p:nvSpPr>
        <p:spPr>
          <a:xfrm>
            <a:off x="11371441" y="11557979"/>
            <a:ext cx="9576531" cy="77868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3,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sp>
        <p:nvSpPr>
          <p:cNvPr id="1185" name="CNN Model"/>
          <p:cNvSpPr txBox="1"/>
          <p:nvPr/>
        </p:nvSpPr>
        <p:spPr>
          <a:xfrm>
            <a:off x="6815991" y="11421543"/>
            <a:ext cx="3623946" cy="89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000">
                <a:solidFill>
                  <a:srgbClr val="89898A"/>
                </a:solidFill>
              </a:defRPr>
            </a:lvl1pPr>
          </a:lstStyle>
          <a:p>
            <a:pPr/>
            <a:r>
              <a:t>CNN Model</a:t>
            </a:r>
          </a:p>
        </p:txBody>
      </p:sp>
      <p:sp>
        <p:nvSpPr>
          <p:cNvPr id="1186" name="矩形"/>
          <p:cNvSpPr/>
          <p:nvPr/>
        </p:nvSpPr>
        <p:spPr>
          <a:xfrm>
            <a:off x="18869423" y="11306726"/>
            <a:ext cx="712528" cy="1128789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87" name="矩形"/>
          <p:cNvSpPr/>
          <p:nvPr/>
        </p:nvSpPr>
        <p:spPr>
          <a:xfrm>
            <a:off x="20110412" y="11306726"/>
            <a:ext cx="712528" cy="1128789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VGG.png" descr="VGG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7510"/>
          <a:stretch>
            <a:fillRect/>
          </a:stretch>
        </p:blipFill>
        <p:spPr>
          <a:xfrm>
            <a:off x="3702979" y="2674273"/>
            <a:ext cx="16281685" cy="7321007"/>
          </a:xfrm>
          <a:prstGeom prst="rect">
            <a:avLst/>
          </a:prstGeom>
          <a:ln w="12700">
            <a:miter lim="400000"/>
          </a:ln>
        </p:spPr>
      </p:pic>
      <p:sp>
        <p:nvSpPr>
          <p:cNvPr id="1192" name="Direct Deep Learning Classification"/>
          <p:cNvSpPr txBox="1"/>
          <p:nvPr>
            <p:ph type="body" idx="13"/>
          </p:nvPr>
        </p:nvSpPr>
        <p:spPr>
          <a:xfrm>
            <a:off x="795132" y="408277"/>
            <a:ext cx="10832594" cy="789080"/>
          </a:xfrm>
          <a:prstGeom prst="rect">
            <a:avLst/>
          </a:prstGeom>
        </p:spPr>
        <p:txBody>
          <a:bodyPr/>
          <a:lstStyle>
            <a:lvl1pPr>
              <a:defRPr spc="270" sz="4500"/>
            </a:lvl1pPr>
          </a:lstStyle>
          <a:p>
            <a:pPr/>
            <a:r>
              <a:t>Direct Deep Learning Classification</a:t>
            </a:r>
          </a:p>
        </p:txBody>
      </p:sp>
      <p:sp>
        <p:nvSpPr>
          <p:cNvPr id="119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94" name="VGG | Transfer Learning (Pre-trained-extractor)"/>
          <p:cNvSpPr txBox="1"/>
          <p:nvPr/>
        </p:nvSpPr>
        <p:spPr>
          <a:xfrm>
            <a:off x="1320800" y="1066800"/>
            <a:ext cx="17422086" cy="111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VGG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|</a:t>
            </a:r>
            <a:r>
              <a:rPr b="0" spc="336" sz="5600">
                <a:latin typeface="Helvetica Light"/>
                <a:ea typeface="Helvetica Light"/>
                <a:cs typeface="Helvetica Light"/>
                <a:sym typeface="Helvetica Light"/>
              </a:rPr>
              <a:t> Transfer Learning (Pre-trained-extractor)</a:t>
            </a:r>
          </a:p>
        </p:txBody>
      </p:sp>
      <p:sp>
        <p:nvSpPr>
          <p:cNvPr id="1195" name="VGG Encoder"/>
          <p:cNvSpPr txBox="1"/>
          <p:nvPr/>
        </p:nvSpPr>
        <p:spPr>
          <a:xfrm>
            <a:off x="6740621" y="10214376"/>
            <a:ext cx="4236086" cy="899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000">
                <a:solidFill>
                  <a:srgbClr val="89898A"/>
                </a:solidFill>
              </a:defRPr>
            </a:lvl1pPr>
          </a:lstStyle>
          <a:p>
            <a:pPr/>
            <a:r>
              <a:t>VGG Encoder</a:t>
            </a:r>
          </a:p>
        </p:txBody>
      </p:sp>
      <p:sp>
        <p:nvSpPr>
          <p:cNvPr id="1196" name="方程式"/>
          <p:cNvSpPr txBox="1"/>
          <p:nvPr/>
        </p:nvSpPr>
        <p:spPr>
          <a:xfrm>
            <a:off x="11971076" y="10324981"/>
            <a:ext cx="3994785" cy="6780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VGG.png" descr="VGG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7510"/>
          <a:stretch>
            <a:fillRect/>
          </a:stretch>
        </p:blipFill>
        <p:spPr>
          <a:xfrm>
            <a:off x="3702979" y="2674273"/>
            <a:ext cx="16281685" cy="7321007"/>
          </a:xfrm>
          <a:prstGeom prst="rect">
            <a:avLst/>
          </a:prstGeom>
          <a:ln w="12700">
            <a:miter lim="400000"/>
          </a:ln>
        </p:spPr>
      </p:pic>
      <p:sp>
        <p:nvSpPr>
          <p:cNvPr id="1201" name="Direct Deep Learning Classification"/>
          <p:cNvSpPr txBox="1"/>
          <p:nvPr>
            <p:ph type="body" idx="13"/>
          </p:nvPr>
        </p:nvSpPr>
        <p:spPr>
          <a:xfrm>
            <a:off x="795132" y="408277"/>
            <a:ext cx="10832594" cy="789080"/>
          </a:xfrm>
          <a:prstGeom prst="rect">
            <a:avLst/>
          </a:prstGeom>
        </p:spPr>
        <p:txBody>
          <a:bodyPr/>
          <a:lstStyle>
            <a:lvl1pPr>
              <a:defRPr spc="270" sz="4500"/>
            </a:lvl1pPr>
          </a:lstStyle>
          <a:p>
            <a:pPr/>
            <a:r>
              <a:t>Direct Deep Learning Classification</a:t>
            </a:r>
          </a:p>
        </p:txBody>
      </p:sp>
      <p:sp>
        <p:nvSpPr>
          <p:cNvPr id="12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3" name="VGG Encoder"/>
          <p:cNvSpPr txBox="1"/>
          <p:nvPr/>
        </p:nvSpPr>
        <p:spPr>
          <a:xfrm>
            <a:off x="6740621" y="10214376"/>
            <a:ext cx="4236086" cy="899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000">
                <a:solidFill>
                  <a:srgbClr val="89898A"/>
                </a:solidFill>
              </a:defRPr>
            </a:lvl1pPr>
          </a:lstStyle>
          <a:p>
            <a:pPr/>
            <a:r>
              <a:t>VGG Encoder</a:t>
            </a:r>
          </a:p>
        </p:txBody>
      </p:sp>
      <p:sp>
        <p:nvSpPr>
          <p:cNvPr id="1204" name="方程式"/>
          <p:cNvSpPr txBox="1"/>
          <p:nvPr/>
        </p:nvSpPr>
        <p:spPr>
          <a:xfrm>
            <a:off x="11971076" y="10324981"/>
            <a:ext cx="3994785" cy="6780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sp>
        <p:nvSpPr>
          <p:cNvPr id="1205" name="方程式"/>
          <p:cNvSpPr txBox="1"/>
          <p:nvPr/>
        </p:nvSpPr>
        <p:spPr>
          <a:xfrm>
            <a:off x="11928436" y="11766852"/>
            <a:ext cx="9131882" cy="7786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3,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sp>
        <p:nvSpPr>
          <p:cNvPr id="1206" name="VGG Model"/>
          <p:cNvSpPr txBox="1"/>
          <p:nvPr/>
        </p:nvSpPr>
        <p:spPr>
          <a:xfrm>
            <a:off x="7385686" y="11630416"/>
            <a:ext cx="3576321" cy="899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000">
                <a:solidFill>
                  <a:srgbClr val="89898A"/>
                </a:solidFill>
              </a:defRPr>
            </a:lvl1pPr>
          </a:lstStyle>
          <a:p>
            <a:pPr/>
            <a:r>
              <a:t>VGG Model</a:t>
            </a:r>
          </a:p>
        </p:txBody>
      </p:sp>
      <p:sp>
        <p:nvSpPr>
          <p:cNvPr id="1207" name="VGG | Transfer Learning (Pre-trained-extractor)"/>
          <p:cNvSpPr txBox="1"/>
          <p:nvPr/>
        </p:nvSpPr>
        <p:spPr>
          <a:xfrm>
            <a:off x="1320800" y="1066800"/>
            <a:ext cx="17422086" cy="111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VGG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|</a:t>
            </a:r>
            <a:r>
              <a:rPr b="0" spc="336" sz="5600">
                <a:latin typeface="Helvetica Light"/>
                <a:ea typeface="Helvetica Light"/>
                <a:cs typeface="Helvetica Light"/>
                <a:sym typeface="Helvetica Light"/>
              </a:rPr>
              <a:t> Transfer Learning (Pre-trained-extractor)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VGG.png" descr="VGG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7510"/>
          <a:stretch>
            <a:fillRect/>
          </a:stretch>
        </p:blipFill>
        <p:spPr>
          <a:xfrm>
            <a:off x="3702979" y="2674273"/>
            <a:ext cx="16281685" cy="7321007"/>
          </a:xfrm>
          <a:prstGeom prst="rect">
            <a:avLst/>
          </a:prstGeom>
          <a:ln w="12700">
            <a:miter lim="400000"/>
          </a:ln>
        </p:spPr>
      </p:pic>
      <p:sp>
        <p:nvSpPr>
          <p:cNvPr id="1212" name="Direct Deep Learning Classification"/>
          <p:cNvSpPr txBox="1"/>
          <p:nvPr>
            <p:ph type="body" idx="13"/>
          </p:nvPr>
        </p:nvSpPr>
        <p:spPr>
          <a:xfrm>
            <a:off x="795132" y="408277"/>
            <a:ext cx="10832594" cy="789080"/>
          </a:xfrm>
          <a:prstGeom prst="rect">
            <a:avLst/>
          </a:prstGeom>
        </p:spPr>
        <p:txBody>
          <a:bodyPr/>
          <a:lstStyle>
            <a:lvl1pPr>
              <a:defRPr spc="270" sz="4500"/>
            </a:lvl1pPr>
          </a:lstStyle>
          <a:p>
            <a:pPr/>
            <a:r>
              <a:t>Direct Deep Learning Classification</a:t>
            </a:r>
          </a:p>
        </p:txBody>
      </p:sp>
      <p:sp>
        <p:nvSpPr>
          <p:cNvPr id="12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4" name="VGG Encoder"/>
          <p:cNvSpPr txBox="1"/>
          <p:nvPr/>
        </p:nvSpPr>
        <p:spPr>
          <a:xfrm>
            <a:off x="6740621" y="10214376"/>
            <a:ext cx="4236086" cy="899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000">
                <a:solidFill>
                  <a:srgbClr val="89898A"/>
                </a:solidFill>
              </a:defRPr>
            </a:lvl1pPr>
          </a:lstStyle>
          <a:p>
            <a:pPr/>
            <a:r>
              <a:t>VGG Encoder</a:t>
            </a:r>
          </a:p>
        </p:txBody>
      </p:sp>
      <p:sp>
        <p:nvSpPr>
          <p:cNvPr id="1215" name="方程式"/>
          <p:cNvSpPr txBox="1"/>
          <p:nvPr/>
        </p:nvSpPr>
        <p:spPr>
          <a:xfrm>
            <a:off x="11971076" y="10324981"/>
            <a:ext cx="3994785" cy="6780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sp>
        <p:nvSpPr>
          <p:cNvPr id="1216" name="方程式"/>
          <p:cNvSpPr txBox="1"/>
          <p:nvPr/>
        </p:nvSpPr>
        <p:spPr>
          <a:xfrm>
            <a:off x="11928436" y="11766852"/>
            <a:ext cx="9131882" cy="7786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3,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sp>
        <p:nvSpPr>
          <p:cNvPr id="1217" name="矩形"/>
          <p:cNvSpPr/>
          <p:nvPr/>
        </p:nvSpPr>
        <p:spPr>
          <a:xfrm>
            <a:off x="20221424" y="11515600"/>
            <a:ext cx="712528" cy="1128788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18" name="VGG Model"/>
          <p:cNvSpPr txBox="1"/>
          <p:nvPr/>
        </p:nvSpPr>
        <p:spPr>
          <a:xfrm>
            <a:off x="7385686" y="11630416"/>
            <a:ext cx="3576321" cy="899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000">
                <a:solidFill>
                  <a:srgbClr val="89898A"/>
                </a:solidFill>
              </a:defRPr>
            </a:lvl1pPr>
          </a:lstStyle>
          <a:p>
            <a:pPr/>
            <a:r>
              <a:t>VGG Model</a:t>
            </a:r>
          </a:p>
        </p:txBody>
      </p:sp>
      <p:sp>
        <p:nvSpPr>
          <p:cNvPr id="1219" name="VGG | Transfer Learning (Pre-trained-extractor)"/>
          <p:cNvSpPr txBox="1"/>
          <p:nvPr/>
        </p:nvSpPr>
        <p:spPr>
          <a:xfrm>
            <a:off x="1320800" y="1066800"/>
            <a:ext cx="17422086" cy="111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VGG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|</a:t>
            </a:r>
            <a:r>
              <a:rPr b="0" spc="336" sz="5600">
                <a:latin typeface="Helvetica Light"/>
                <a:ea typeface="Helvetica Light"/>
                <a:cs typeface="Helvetica Light"/>
                <a:sym typeface="Helvetica Light"/>
              </a:rPr>
              <a:t> Transfer Learning (Pre-trained-extractor)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Direct Deep Learning Classification"/>
          <p:cNvSpPr txBox="1"/>
          <p:nvPr>
            <p:ph type="body" idx="13"/>
          </p:nvPr>
        </p:nvSpPr>
        <p:spPr>
          <a:xfrm>
            <a:off x="795132" y="408277"/>
            <a:ext cx="10832594" cy="789080"/>
          </a:xfrm>
          <a:prstGeom prst="rect">
            <a:avLst/>
          </a:prstGeom>
        </p:spPr>
        <p:txBody>
          <a:bodyPr/>
          <a:lstStyle>
            <a:lvl1pPr>
              <a:defRPr spc="270" sz="4500"/>
            </a:lvl1pPr>
          </a:lstStyle>
          <a:p>
            <a:pPr/>
            <a:r>
              <a:t>Direct Deep Learning Classification</a:t>
            </a:r>
          </a:p>
        </p:txBody>
      </p:sp>
      <p:sp>
        <p:nvSpPr>
          <p:cNvPr id="122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5" name="YOLO | Transfer Learning (Pre-trained-extractor)"/>
          <p:cNvSpPr txBox="1"/>
          <p:nvPr/>
        </p:nvSpPr>
        <p:spPr>
          <a:xfrm>
            <a:off x="1320800" y="1066800"/>
            <a:ext cx="18027169" cy="111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YOLO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|</a:t>
            </a:r>
            <a:r>
              <a:t> </a:t>
            </a:r>
            <a:r>
              <a:rPr b="0" spc="336" sz="5600">
                <a:latin typeface="Helvetica Light"/>
                <a:ea typeface="Helvetica Light"/>
                <a:cs typeface="Helvetica Light"/>
                <a:sym typeface="Helvetica Light"/>
              </a:rPr>
              <a:t>Transfer Learning (Pre-trained-extractor)</a:t>
            </a:r>
          </a:p>
        </p:txBody>
      </p:sp>
      <p:sp>
        <p:nvSpPr>
          <p:cNvPr id="1226" name="YOLO Encoder"/>
          <p:cNvSpPr txBox="1"/>
          <p:nvPr/>
        </p:nvSpPr>
        <p:spPr>
          <a:xfrm>
            <a:off x="6316440" y="10188976"/>
            <a:ext cx="4660266" cy="899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5000">
                <a:solidFill>
                  <a:srgbClr val="89898A"/>
                </a:solidFill>
              </a:defRPr>
            </a:lvl1pPr>
          </a:lstStyle>
          <a:p>
            <a:pPr/>
            <a:r>
              <a:t>YOLO Encoder</a:t>
            </a:r>
          </a:p>
        </p:txBody>
      </p:sp>
      <p:pic>
        <p:nvPicPr>
          <p:cNvPr id="1227" name="YOLO.png" descr="YOLO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7909"/>
          <a:stretch>
            <a:fillRect/>
          </a:stretch>
        </p:blipFill>
        <p:spPr>
          <a:xfrm>
            <a:off x="3585654" y="2408779"/>
            <a:ext cx="16671325" cy="7684622"/>
          </a:xfrm>
          <a:prstGeom prst="rect">
            <a:avLst/>
          </a:prstGeom>
          <a:ln w="12700">
            <a:miter lim="400000"/>
          </a:ln>
        </p:spPr>
      </p:pic>
      <p:sp>
        <p:nvSpPr>
          <p:cNvPr id="1228" name="方程式"/>
          <p:cNvSpPr txBox="1"/>
          <p:nvPr/>
        </p:nvSpPr>
        <p:spPr>
          <a:xfrm>
            <a:off x="11971076" y="10324981"/>
            <a:ext cx="4357459" cy="6708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Direct Deep Learning Classification"/>
          <p:cNvSpPr txBox="1"/>
          <p:nvPr>
            <p:ph type="body" idx="13"/>
          </p:nvPr>
        </p:nvSpPr>
        <p:spPr>
          <a:xfrm>
            <a:off x="795132" y="408277"/>
            <a:ext cx="10832594" cy="789080"/>
          </a:xfrm>
          <a:prstGeom prst="rect">
            <a:avLst/>
          </a:prstGeom>
        </p:spPr>
        <p:txBody>
          <a:bodyPr/>
          <a:lstStyle>
            <a:lvl1pPr>
              <a:defRPr spc="270" sz="4500"/>
            </a:lvl1pPr>
          </a:lstStyle>
          <a:p>
            <a:pPr/>
            <a:r>
              <a:t>Direct Deep Learning Classification</a:t>
            </a:r>
          </a:p>
        </p:txBody>
      </p:sp>
      <p:sp>
        <p:nvSpPr>
          <p:cNvPr id="123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34" name="YOLO Encoder"/>
          <p:cNvSpPr txBox="1"/>
          <p:nvPr/>
        </p:nvSpPr>
        <p:spPr>
          <a:xfrm>
            <a:off x="6316440" y="10188976"/>
            <a:ext cx="4660266" cy="899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5000">
                <a:solidFill>
                  <a:srgbClr val="89898A"/>
                </a:solidFill>
              </a:defRPr>
            </a:lvl1pPr>
          </a:lstStyle>
          <a:p>
            <a:pPr/>
            <a:r>
              <a:t>YOLO Encoder</a:t>
            </a:r>
          </a:p>
        </p:txBody>
      </p:sp>
      <p:sp>
        <p:nvSpPr>
          <p:cNvPr id="1235" name="方程式"/>
          <p:cNvSpPr txBox="1"/>
          <p:nvPr/>
        </p:nvSpPr>
        <p:spPr>
          <a:xfrm>
            <a:off x="11971076" y="10324981"/>
            <a:ext cx="4357459" cy="6708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pic>
        <p:nvPicPr>
          <p:cNvPr id="1236" name="YOLO.png" descr="YOLO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7909"/>
          <a:stretch>
            <a:fillRect/>
          </a:stretch>
        </p:blipFill>
        <p:spPr>
          <a:xfrm>
            <a:off x="3585654" y="2408779"/>
            <a:ext cx="16671325" cy="7684622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方程式"/>
          <p:cNvSpPr txBox="1"/>
          <p:nvPr/>
        </p:nvSpPr>
        <p:spPr>
          <a:xfrm>
            <a:off x="11928436" y="11766852"/>
            <a:ext cx="9494556" cy="7786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3,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sp>
        <p:nvSpPr>
          <p:cNvPr id="1238" name="YOLO Model"/>
          <p:cNvSpPr txBox="1"/>
          <p:nvPr/>
        </p:nvSpPr>
        <p:spPr>
          <a:xfrm>
            <a:off x="6948805" y="11617716"/>
            <a:ext cx="4000501" cy="899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5000">
                <a:solidFill>
                  <a:srgbClr val="89898A"/>
                </a:solidFill>
              </a:defRPr>
            </a:lvl1pPr>
          </a:lstStyle>
          <a:p>
            <a:pPr/>
            <a:r>
              <a:t>YOLO Model</a:t>
            </a:r>
          </a:p>
        </p:txBody>
      </p:sp>
      <p:sp>
        <p:nvSpPr>
          <p:cNvPr id="1239" name="YOLO | Transfer Learning (Pre-trained-extractor)"/>
          <p:cNvSpPr txBox="1"/>
          <p:nvPr/>
        </p:nvSpPr>
        <p:spPr>
          <a:xfrm>
            <a:off x="1320800" y="1066800"/>
            <a:ext cx="18027169" cy="111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YOLO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|</a:t>
            </a:r>
            <a:r>
              <a:t> </a:t>
            </a:r>
            <a:r>
              <a:rPr b="0" spc="336" sz="5600">
                <a:latin typeface="Helvetica Light"/>
                <a:ea typeface="Helvetica Light"/>
                <a:cs typeface="Helvetica Light"/>
                <a:sym typeface="Helvetica Light"/>
              </a:rPr>
              <a:t>Transfer Learning (Pre-trained-extractor)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幻燈片編號"/>
          <p:cNvSpPr txBox="1"/>
          <p:nvPr>
            <p:ph type="sldNum" sz="quarter" idx="2"/>
          </p:nvPr>
        </p:nvSpPr>
        <p:spPr>
          <a:xfrm>
            <a:off x="23394962" y="228600"/>
            <a:ext cx="402383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8" name="(Rajpurkar et al., 2017)"/>
          <p:cNvSpPr txBox="1"/>
          <p:nvPr/>
        </p:nvSpPr>
        <p:spPr>
          <a:xfrm>
            <a:off x="10405802" y="11546247"/>
            <a:ext cx="4076279" cy="1346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R="642937" algn="l" defTabSz="428625">
              <a:defRPr b="0" sz="2800">
                <a:latin typeface="Calibri"/>
                <a:ea typeface="Calibri"/>
                <a:cs typeface="Calibri"/>
                <a:sym typeface="Calibri"/>
              </a:defRPr>
            </a:pPr>
            <a:r>
              <a:t>(Rajpurkar et al., 2017) 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marR="642937" algn="l" defTabSz="428625">
              <a:defRPr b="0" sz="2800"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9" name="螢幕快照 2019-07-12 下午3.37.48.png" descr="螢幕快照 2019-07-12 下午3.37.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06924" y="2740907"/>
            <a:ext cx="8970152" cy="7387184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胸腔X光"/>
          <p:cNvSpPr txBox="1"/>
          <p:nvPr/>
        </p:nvSpPr>
        <p:spPr>
          <a:xfrm>
            <a:off x="10445387" y="10587288"/>
            <a:ext cx="3493226" cy="1173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pc="1140" sz="6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胸腔X光</a:t>
            </a:r>
          </a:p>
        </p:txBody>
      </p:sp>
      <p:sp>
        <p:nvSpPr>
          <p:cNvPr id="321" name="緒論"/>
          <p:cNvSpPr txBox="1"/>
          <p:nvPr/>
        </p:nvSpPr>
        <p:spPr>
          <a:xfrm>
            <a:off x="795132" y="349188"/>
            <a:ext cx="154800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緒論</a:t>
            </a:r>
          </a:p>
        </p:txBody>
      </p:sp>
      <p:sp>
        <p:nvSpPr>
          <p:cNvPr id="322" name="結核菌檢測方法"/>
          <p:cNvSpPr txBox="1"/>
          <p:nvPr/>
        </p:nvSpPr>
        <p:spPr>
          <a:xfrm>
            <a:off x="1228577" y="1041400"/>
            <a:ext cx="7219412" cy="1275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138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結核菌檢測方法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Direct Deep Learning Classification"/>
          <p:cNvSpPr txBox="1"/>
          <p:nvPr>
            <p:ph type="body" idx="13"/>
          </p:nvPr>
        </p:nvSpPr>
        <p:spPr>
          <a:xfrm>
            <a:off x="795132" y="408277"/>
            <a:ext cx="10832594" cy="789080"/>
          </a:xfrm>
          <a:prstGeom prst="rect">
            <a:avLst/>
          </a:prstGeom>
        </p:spPr>
        <p:txBody>
          <a:bodyPr/>
          <a:lstStyle>
            <a:lvl1pPr>
              <a:defRPr spc="270" sz="4500"/>
            </a:lvl1pPr>
          </a:lstStyle>
          <a:p>
            <a:pPr/>
            <a:r>
              <a:t>Direct Deep Learning Classification</a:t>
            </a:r>
          </a:p>
        </p:txBody>
      </p:sp>
      <p:sp>
        <p:nvSpPr>
          <p:cNvPr id="124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5" name="YOLO Encoder"/>
          <p:cNvSpPr txBox="1"/>
          <p:nvPr/>
        </p:nvSpPr>
        <p:spPr>
          <a:xfrm>
            <a:off x="6316440" y="10188976"/>
            <a:ext cx="4660266" cy="899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5000">
                <a:solidFill>
                  <a:srgbClr val="89898A"/>
                </a:solidFill>
              </a:defRPr>
            </a:lvl1pPr>
          </a:lstStyle>
          <a:p>
            <a:pPr/>
            <a:r>
              <a:t>YOLO Encoder</a:t>
            </a:r>
          </a:p>
        </p:txBody>
      </p:sp>
      <p:sp>
        <p:nvSpPr>
          <p:cNvPr id="1246" name="方程式"/>
          <p:cNvSpPr txBox="1"/>
          <p:nvPr/>
        </p:nvSpPr>
        <p:spPr>
          <a:xfrm>
            <a:off x="11971076" y="10324981"/>
            <a:ext cx="4357459" cy="6708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pic>
        <p:nvPicPr>
          <p:cNvPr id="1247" name="YOLO.png" descr="YOLO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7909"/>
          <a:stretch>
            <a:fillRect/>
          </a:stretch>
        </p:blipFill>
        <p:spPr>
          <a:xfrm>
            <a:off x="3585654" y="2408779"/>
            <a:ext cx="16671325" cy="7684622"/>
          </a:xfrm>
          <a:prstGeom prst="rect">
            <a:avLst/>
          </a:prstGeom>
          <a:ln w="12700">
            <a:miter lim="400000"/>
          </a:ln>
        </p:spPr>
      </p:pic>
      <p:sp>
        <p:nvSpPr>
          <p:cNvPr id="1248" name="方程式"/>
          <p:cNvSpPr txBox="1"/>
          <p:nvPr/>
        </p:nvSpPr>
        <p:spPr>
          <a:xfrm>
            <a:off x="11928436" y="11766852"/>
            <a:ext cx="9494556" cy="7786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3,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sp>
        <p:nvSpPr>
          <p:cNvPr id="1249" name="矩形"/>
          <p:cNvSpPr/>
          <p:nvPr/>
        </p:nvSpPr>
        <p:spPr>
          <a:xfrm>
            <a:off x="20604357" y="11502900"/>
            <a:ext cx="712528" cy="1128788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50" name="YOLO Model"/>
          <p:cNvSpPr txBox="1"/>
          <p:nvPr/>
        </p:nvSpPr>
        <p:spPr>
          <a:xfrm>
            <a:off x="6948805" y="11617716"/>
            <a:ext cx="4000501" cy="899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5000">
                <a:solidFill>
                  <a:srgbClr val="89898A"/>
                </a:solidFill>
              </a:defRPr>
            </a:lvl1pPr>
          </a:lstStyle>
          <a:p>
            <a:pPr/>
            <a:r>
              <a:t>YOLO Model</a:t>
            </a:r>
          </a:p>
        </p:txBody>
      </p:sp>
      <p:sp>
        <p:nvSpPr>
          <p:cNvPr id="1251" name="YOLO | Transfer Learning (Pre-trained-extractor)"/>
          <p:cNvSpPr txBox="1"/>
          <p:nvPr/>
        </p:nvSpPr>
        <p:spPr>
          <a:xfrm>
            <a:off x="1320800" y="1066800"/>
            <a:ext cx="18027169" cy="111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YOLO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|</a:t>
            </a:r>
            <a:r>
              <a:t> </a:t>
            </a:r>
            <a:r>
              <a:rPr b="0" spc="336" sz="5600">
                <a:latin typeface="Helvetica Light"/>
                <a:ea typeface="Helvetica Light"/>
                <a:cs typeface="Helvetica Light"/>
                <a:sym typeface="Helvetica Light"/>
              </a:rPr>
              <a:t>Transfer Learning (Pre-trained-extractor)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56" name="TSCM | Two-Stage Classification Method"/>
          <p:cNvSpPr txBox="1"/>
          <p:nvPr/>
        </p:nvSpPr>
        <p:spPr>
          <a:xfrm>
            <a:off x="1228577" y="1050597"/>
            <a:ext cx="15152688" cy="111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TSCM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|</a:t>
            </a:r>
            <a:r>
              <a:rPr b="0" spc="336" sz="5600">
                <a:latin typeface="Helvetica Light"/>
                <a:ea typeface="Helvetica Light"/>
                <a:cs typeface="Helvetica Light"/>
                <a:sym typeface="Helvetica Light"/>
              </a:rPr>
              <a:t> Two-Stage Classification Method</a:t>
            </a:r>
          </a:p>
        </p:txBody>
      </p:sp>
      <p:sp>
        <p:nvSpPr>
          <p:cNvPr id="1257" name="模型架構"/>
          <p:cNvSpPr txBox="1"/>
          <p:nvPr/>
        </p:nvSpPr>
        <p:spPr>
          <a:xfrm>
            <a:off x="795132" y="349188"/>
            <a:ext cx="275958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模型架構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62" name="TSCM | Two-Stage Classification Method"/>
          <p:cNvSpPr txBox="1"/>
          <p:nvPr/>
        </p:nvSpPr>
        <p:spPr>
          <a:xfrm>
            <a:off x="1228577" y="1050597"/>
            <a:ext cx="15152688" cy="111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TSCM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|</a:t>
            </a:r>
            <a:r>
              <a:rPr b="0" spc="336" sz="5600">
                <a:latin typeface="Helvetica Light"/>
                <a:ea typeface="Helvetica Light"/>
                <a:cs typeface="Helvetica Light"/>
                <a:sym typeface="Helvetica Light"/>
              </a:rPr>
              <a:t> Two-Stage Classification Method</a:t>
            </a:r>
          </a:p>
        </p:txBody>
      </p:sp>
      <p:grpSp>
        <p:nvGrpSpPr>
          <p:cNvPr id="1265" name="群組"/>
          <p:cNvGrpSpPr/>
          <p:nvPr/>
        </p:nvGrpSpPr>
        <p:grpSpPr>
          <a:xfrm>
            <a:off x="4159303" y="3731148"/>
            <a:ext cx="1557629" cy="1497207"/>
            <a:chOff x="0" y="490344"/>
            <a:chExt cx="1557627" cy="1497205"/>
          </a:xfrm>
        </p:grpSpPr>
        <p:sp>
          <p:nvSpPr>
            <p:cNvPr id="1263" name="三角形"/>
            <p:cNvSpPr/>
            <p:nvPr/>
          </p:nvSpPr>
          <p:spPr>
            <a:xfrm rot="5400000">
              <a:off x="-43280" y="533623"/>
              <a:ext cx="218855" cy="132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5D32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122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584200">
                <a:defRPr sz="4000">
                  <a:solidFill>
                    <a:srgbClr val="1D1E2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64" name="醫學 CAD 是用來 找出異常"/>
            <p:cNvSpPr/>
            <p:nvPr/>
          </p:nvSpPr>
          <p:spPr>
            <a:xfrm>
              <a:off x="287627" y="7175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584200">
                <a:lnSpc>
                  <a:spcPct val="110000"/>
                </a:lnSpc>
                <a:defRPr b="0" baseline="34999" spc="360" sz="6000">
                  <a:solidFill>
                    <a:srgbClr val="5E5E5E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醫學 CAD 是用來 </a:t>
              </a:r>
              <a:r>
                <a:rPr u="sng"/>
                <a:t>找出異常</a:t>
              </a:r>
            </a:p>
          </p:txBody>
        </p:sp>
      </p:grpSp>
      <p:sp>
        <p:nvSpPr>
          <p:cNvPr id="1266" name="模型架構"/>
          <p:cNvSpPr txBox="1"/>
          <p:nvPr/>
        </p:nvSpPr>
        <p:spPr>
          <a:xfrm>
            <a:off x="795132" y="349188"/>
            <a:ext cx="275958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模型架構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71" name="TSCM | Two-Stage Classification Method"/>
          <p:cNvSpPr txBox="1"/>
          <p:nvPr/>
        </p:nvSpPr>
        <p:spPr>
          <a:xfrm>
            <a:off x="1228577" y="1050597"/>
            <a:ext cx="15152688" cy="111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TSCM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|</a:t>
            </a:r>
            <a:r>
              <a:rPr b="0" spc="336" sz="5600">
                <a:latin typeface="Helvetica Light"/>
                <a:ea typeface="Helvetica Light"/>
                <a:cs typeface="Helvetica Light"/>
                <a:sym typeface="Helvetica Light"/>
              </a:rPr>
              <a:t> Two-Stage Classification Method</a:t>
            </a:r>
          </a:p>
        </p:txBody>
      </p:sp>
      <p:grpSp>
        <p:nvGrpSpPr>
          <p:cNvPr id="1274" name="群組"/>
          <p:cNvGrpSpPr/>
          <p:nvPr/>
        </p:nvGrpSpPr>
        <p:grpSpPr>
          <a:xfrm>
            <a:off x="4166677" y="5723830"/>
            <a:ext cx="1557629" cy="1986364"/>
            <a:chOff x="0" y="465628"/>
            <a:chExt cx="1557627" cy="1986363"/>
          </a:xfrm>
        </p:grpSpPr>
        <p:sp>
          <p:nvSpPr>
            <p:cNvPr id="1272" name="三角形"/>
            <p:cNvSpPr/>
            <p:nvPr/>
          </p:nvSpPr>
          <p:spPr>
            <a:xfrm rot="5400000">
              <a:off x="-43280" y="508907"/>
              <a:ext cx="218855" cy="132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5D32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122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584200">
                <a:defRPr sz="4000">
                  <a:solidFill>
                    <a:srgbClr val="1D1E2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73" name="提升 Non-negative classes…"/>
            <p:cNvSpPr/>
            <p:nvPr/>
          </p:nvSpPr>
          <p:spPr>
            <a:xfrm>
              <a:off x="287627" y="118199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584200">
                <a:lnSpc>
                  <a:spcPct val="110000"/>
                </a:lnSpc>
                <a:defRPr b="0" spc="360" sz="6000">
                  <a:solidFill>
                    <a:srgbClr val="5E5E5E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提升 Non-negative classes</a:t>
              </a:r>
            </a:p>
            <a:p>
              <a:pPr lvl="7" algn="l" defTabSz="584200">
                <a:lnSpc>
                  <a:spcPct val="110000"/>
                </a:lnSpc>
                <a:defRPr b="0" spc="360" sz="6000">
                  <a:solidFill>
                    <a:srgbClr val="5E5E5E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 ( positive / polluted ) 的 recall</a:t>
              </a:r>
            </a:p>
          </p:txBody>
        </p:sp>
      </p:grpSp>
      <p:grpSp>
        <p:nvGrpSpPr>
          <p:cNvPr id="1277" name="群組"/>
          <p:cNvGrpSpPr/>
          <p:nvPr/>
        </p:nvGrpSpPr>
        <p:grpSpPr>
          <a:xfrm>
            <a:off x="4159303" y="3731148"/>
            <a:ext cx="1557629" cy="1497207"/>
            <a:chOff x="0" y="490344"/>
            <a:chExt cx="1557627" cy="1497205"/>
          </a:xfrm>
        </p:grpSpPr>
        <p:sp>
          <p:nvSpPr>
            <p:cNvPr id="1275" name="三角形"/>
            <p:cNvSpPr/>
            <p:nvPr/>
          </p:nvSpPr>
          <p:spPr>
            <a:xfrm rot="5400000">
              <a:off x="-43280" y="533623"/>
              <a:ext cx="218855" cy="132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5D32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122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584200">
                <a:defRPr sz="4000">
                  <a:solidFill>
                    <a:srgbClr val="1D1E2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76" name="醫學 CAD 是用來 找出異常"/>
            <p:cNvSpPr/>
            <p:nvPr/>
          </p:nvSpPr>
          <p:spPr>
            <a:xfrm>
              <a:off x="287627" y="7175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584200">
                <a:lnSpc>
                  <a:spcPct val="110000"/>
                </a:lnSpc>
                <a:defRPr b="0" baseline="34999" spc="360" sz="6000">
                  <a:solidFill>
                    <a:srgbClr val="5E5E5E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醫學 CAD 是用來 </a:t>
              </a:r>
              <a:r>
                <a:rPr u="sng"/>
                <a:t>找出異常</a:t>
              </a:r>
            </a:p>
          </p:txBody>
        </p:sp>
      </p:grpSp>
      <p:sp>
        <p:nvSpPr>
          <p:cNvPr id="1278" name="模型架構"/>
          <p:cNvSpPr txBox="1"/>
          <p:nvPr/>
        </p:nvSpPr>
        <p:spPr>
          <a:xfrm>
            <a:off x="795132" y="349188"/>
            <a:ext cx="275958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模型架構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3" name="TSCM | Two-Stage Classification Method"/>
          <p:cNvSpPr txBox="1"/>
          <p:nvPr/>
        </p:nvSpPr>
        <p:spPr>
          <a:xfrm>
            <a:off x="1228577" y="1050597"/>
            <a:ext cx="15152688" cy="111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TSCM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|</a:t>
            </a:r>
            <a:r>
              <a:rPr b="0" spc="336" sz="5600">
                <a:latin typeface="Helvetica Light"/>
                <a:ea typeface="Helvetica Light"/>
                <a:cs typeface="Helvetica Light"/>
                <a:sym typeface="Helvetica Light"/>
              </a:rPr>
              <a:t> Two-Stage Classification Method</a:t>
            </a:r>
          </a:p>
        </p:txBody>
      </p:sp>
      <p:grpSp>
        <p:nvGrpSpPr>
          <p:cNvPr id="1286" name="群組"/>
          <p:cNvGrpSpPr/>
          <p:nvPr/>
        </p:nvGrpSpPr>
        <p:grpSpPr>
          <a:xfrm>
            <a:off x="4166677" y="5723830"/>
            <a:ext cx="1557629" cy="1986364"/>
            <a:chOff x="0" y="465628"/>
            <a:chExt cx="1557627" cy="1986363"/>
          </a:xfrm>
        </p:grpSpPr>
        <p:sp>
          <p:nvSpPr>
            <p:cNvPr id="1284" name="三角形"/>
            <p:cNvSpPr/>
            <p:nvPr/>
          </p:nvSpPr>
          <p:spPr>
            <a:xfrm rot="5400000">
              <a:off x="-43280" y="508907"/>
              <a:ext cx="218855" cy="132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5D32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122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584200">
                <a:defRPr sz="4000">
                  <a:solidFill>
                    <a:srgbClr val="1D1E2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85" name="提升 Non-negative classes…"/>
            <p:cNvSpPr/>
            <p:nvPr/>
          </p:nvSpPr>
          <p:spPr>
            <a:xfrm>
              <a:off x="287627" y="118199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584200">
                <a:lnSpc>
                  <a:spcPct val="110000"/>
                </a:lnSpc>
                <a:defRPr b="0" spc="360" sz="6000">
                  <a:solidFill>
                    <a:srgbClr val="5E5E5E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提升 Non-negative classes</a:t>
              </a:r>
            </a:p>
            <a:p>
              <a:pPr lvl="7" algn="l" defTabSz="584200">
                <a:lnSpc>
                  <a:spcPct val="110000"/>
                </a:lnSpc>
                <a:defRPr b="0" spc="360" sz="6000">
                  <a:solidFill>
                    <a:srgbClr val="5E5E5E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 ( positive / polluted ) 的 recall</a:t>
              </a:r>
            </a:p>
          </p:txBody>
        </p:sp>
      </p:grpSp>
      <p:grpSp>
        <p:nvGrpSpPr>
          <p:cNvPr id="1289" name="群組"/>
          <p:cNvGrpSpPr/>
          <p:nvPr/>
        </p:nvGrpSpPr>
        <p:grpSpPr>
          <a:xfrm>
            <a:off x="4110551" y="8683874"/>
            <a:ext cx="1563169" cy="1508159"/>
            <a:chOff x="0" y="479391"/>
            <a:chExt cx="1563167" cy="1508158"/>
          </a:xfrm>
        </p:grpSpPr>
        <p:sp>
          <p:nvSpPr>
            <p:cNvPr id="1287" name="三角形"/>
            <p:cNvSpPr/>
            <p:nvPr/>
          </p:nvSpPr>
          <p:spPr>
            <a:xfrm rot="5400000">
              <a:off x="-43280" y="522671"/>
              <a:ext cx="218855" cy="132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5D32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122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584200">
                <a:defRPr sz="4000">
                  <a:solidFill>
                    <a:srgbClr val="1D1E2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88" name="讓一個子模型專注於 找出異常"/>
            <p:cNvSpPr/>
            <p:nvPr/>
          </p:nvSpPr>
          <p:spPr>
            <a:xfrm>
              <a:off x="293167" y="7175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584200">
                <a:lnSpc>
                  <a:spcPct val="110000"/>
                </a:lnSpc>
                <a:defRPr b="0" baseline="34999" spc="360" sz="6000">
                  <a:solidFill>
                    <a:srgbClr val="5E5E5E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讓一個子模型專注於 </a:t>
              </a:r>
              <a:r>
                <a:rPr u="sng"/>
                <a:t>找出異常</a:t>
              </a:r>
            </a:p>
          </p:txBody>
        </p:sp>
      </p:grpSp>
      <p:grpSp>
        <p:nvGrpSpPr>
          <p:cNvPr id="1292" name="群組"/>
          <p:cNvGrpSpPr/>
          <p:nvPr/>
        </p:nvGrpSpPr>
        <p:grpSpPr>
          <a:xfrm>
            <a:off x="4159303" y="3731148"/>
            <a:ext cx="1557629" cy="1497207"/>
            <a:chOff x="0" y="490344"/>
            <a:chExt cx="1557627" cy="1497205"/>
          </a:xfrm>
        </p:grpSpPr>
        <p:sp>
          <p:nvSpPr>
            <p:cNvPr id="1290" name="三角形"/>
            <p:cNvSpPr/>
            <p:nvPr/>
          </p:nvSpPr>
          <p:spPr>
            <a:xfrm rot="5400000">
              <a:off x="-43280" y="533623"/>
              <a:ext cx="218855" cy="132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5D32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122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584200">
                <a:defRPr sz="4000">
                  <a:solidFill>
                    <a:srgbClr val="1D1E2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91" name="醫學 CAD 是用來 找出異常"/>
            <p:cNvSpPr/>
            <p:nvPr/>
          </p:nvSpPr>
          <p:spPr>
            <a:xfrm>
              <a:off x="287627" y="7175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584200">
                <a:lnSpc>
                  <a:spcPct val="110000"/>
                </a:lnSpc>
                <a:defRPr b="0" baseline="34999" spc="360" sz="6000">
                  <a:solidFill>
                    <a:srgbClr val="5E5E5E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醫學 CAD 是用來 </a:t>
              </a:r>
              <a:r>
                <a:rPr u="sng"/>
                <a:t>找出異常</a:t>
              </a:r>
            </a:p>
          </p:txBody>
        </p:sp>
      </p:grpSp>
      <p:grpSp>
        <p:nvGrpSpPr>
          <p:cNvPr id="1295" name="群組"/>
          <p:cNvGrpSpPr/>
          <p:nvPr/>
        </p:nvGrpSpPr>
        <p:grpSpPr>
          <a:xfrm>
            <a:off x="4110551" y="10701271"/>
            <a:ext cx="1563169" cy="1508159"/>
            <a:chOff x="0" y="479391"/>
            <a:chExt cx="1563167" cy="1508158"/>
          </a:xfrm>
        </p:grpSpPr>
        <p:sp>
          <p:nvSpPr>
            <p:cNvPr id="1293" name="三角形"/>
            <p:cNvSpPr/>
            <p:nvPr/>
          </p:nvSpPr>
          <p:spPr>
            <a:xfrm rot="5400000">
              <a:off x="-43280" y="522671"/>
              <a:ext cx="218855" cy="132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5D32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122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defTabSz="584200">
                <a:defRPr sz="4000">
                  <a:solidFill>
                    <a:srgbClr val="1D1E2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94" name="另一個子模型專注於 分辨異常"/>
            <p:cNvSpPr/>
            <p:nvPr/>
          </p:nvSpPr>
          <p:spPr>
            <a:xfrm>
              <a:off x="293167" y="7175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584200">
                <a:lnSpc>
                  <a:spcPct val="110000"/>
                </a:lnSpc>
                <a:defRPr b="0" baseline="34999" spc="360" sz="6000">
                  <a:solidFill>
                    <a:srgbClr val="5E5E5E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另一個子模型專注於 </a:t>
              </a:r>
              <a:r>
                <a:rPr u="sng"/>
                <a:t>分辨異常</a:t>
              </a:r>
            </a:p>
          </p:txBody>
        </p:sp>
      </p:grpSp>
      <p:sp>
        <p:nvSpPr>
          <p:cNvPr id="1296" name="模型架構"/>
          <p:cNvSpPr txBox="1"/>
          <p:nvPr/>
        </p:nvSpPr>
        <p:spPr>
          <a:xfrm>
            <a:off x="795132" y="349188"/>
            <a:ext cx="275958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模型架構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01" name="TSCM | Two-Stage Classification Method"/>
          <p:cNvSpPr txBox="1"/>
          <p:nvPr/>
        </p:nvSpPr>
        <p:spPr>
          <a:xfrm>
            <a:off x="1228577" y="1050597"/>
            <a:ext cx="15152688" cy="111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TSCM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|</a:t>
            </a:r>
            <a:r>
              <a:rPr b="0" spc="336" sz="5600">
                <a:latin typeface="Helvetica Light"/>
                <a:ea typeface="Helvetica Light"/>
                <a:cs typeface="Helvetica Light"/>
                <a:sym typeface="Helvetica Light"/>
              </a:rPr>
              <a:t> Two-Stage Classification Method</a:t>
            </a:r>
          </a:p>
        </p:txBody>
      </p:sp>
      <p:pic>
        <p:nvPicPr>
          <p:cNvPr id="1302" name="TSCM.png" descr="TSC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401885" y="3138483"/>
            <a:ext cx="12518036" cy="8674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6945" y="16538"/>
                </a:moveTo>
                <a:cubicBezTo>
                  <a:pt x="6962" y="16544"/>
                  <a:pt x="6977" y="16559"/>
                  <a:pt x="6987" y="16582"/>
                </a:cubicBezTo>
                <a:cubicBezTo>
                  <a:pt x="7006" y="16627"/>
                  <a:pt x="6996" y="16686"/>
                  <a:pt x="6965" y="16714"/>
                </a:cubicBezTo>
                <a:cubicBezTo>
                  <a:pt x="6934" y="16742"/>
                  <a:pt x="6893" y="16728"/>
                  <a:pt x="6873" y="16683"/>
                </a:cubicBezTo>
                <a:cubicBezTo>
                  <a:pt x="6854" y="16637"/>
                  <a:pt x="6863" y="16578"/>
                  <a:pt x="6895" y="16550"/>
                </a:cubicBezTo>
                <a:cubicBezTo>
                  <a:pt x="6910" y="16536"/>
                  <a:pt x="6929" y="16533"/>
                  <a:pt x="6945" y="1653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03" name="模型架構"/>
          <p:cNvSpPr txBox="1"/>
          <p:nvPr/>
        </p:nvSpPr>
        <p:spPr>
          <a:xfrm>
            <a:off x="795132" y="349188"/>
            <a:ext cx="275958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模型架構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08" name="TSCM | Two-Stage Classification Method"/>
          <p:cNvSpPr txBox="1"/>
          <p:nvPr/>
        </p:nvSpPr>
        <p:spPr>
          <a:xfrm>
            <a:off x="1228577" y="1050597"/>
            <a:ext cx="15152688" cy="111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TSCM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|</a:t>
            </a:r>
            <a:r>
              <a:rPr b="0" spc="336" sz="5600">
                <a:latin typeface="Helvetica Light"/>
                <a:ea typeface="Helvetica Light"/>
                <a:cs typeface="Helvetica Light"/>
                <a:sym typeface="Helvetica Light"/>
              </a:rPr>
              <a:t> Two-Stage Classification Method</a:t>
            </a:r>
          </a:p>
        </p:txBody>
      </p:sp>
      <p:pic>
        <p:nvPicPr>
          <p:cNvPr id="1309" name="TSCM.png" descr="TSC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401885" y="3138483"/>
            <a:ext cx="12518036" cy="8674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6945" y="16538"/>
                </a:moveTo>
                <a:cubicBezTo>
                  <a:pt x="6962" y="16544"/>
                  <a:pt x="6977" y="16559"/>
                  <a:pt x="6987" y="16582"/>
                </a:cubicBezTo>
                <a:cubicBezTo>
                  <a:pt x="7006" y="16627"/>
                  <a:pt x="6996" y="16686"/>
                  <a:pt x="6965" y="16714"/>
                </a:cubicBezTo>
                <a:cubicBezTo>
                  <a:pt x="6934" y="16742"/>
                  <a:pt x="6893" y="16728"/>
                  <a:pt x="6873" y="16683"/>
                </a:cubicBezTo>
                <a:cubicBezTo>
                  <a:pt x="6854" y="16637"/>
                  <a:pt x="6863" y="16578"/>
                  <a:pt x="6895" y="16550"/>
                </a:cubicBezTo>
                <a:cubicBezTo>
                  <a:pt x="6910" y="16536"/>
                  <a:pt x="6929" y="16533"/>
                  <a:pt x="6945" y="1653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10" name="矩形"/>
          <p:cNvSpPr/>
          <p:nvPr/>
        </p:nvSpPr>
        <p:spPr>
          <a:xfrm>
            <a:off x="2454427" y="2831175"/>
            <a:ext cx="7152238" cy="4690782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11" name="模型架構"/>
          <p:cNvSpPr txBox="1"/>
          <p:nvPr/>
        </p:nvSpPr>
        <p:spPr>
          <a:xfrm>
            <a:off x="795132" y="349188"/>
            <a:ext cx="275958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模型架構</a:t>
            </a:r>
          </a:p>
        </p:txBody>
      </p:sp>
      <p:sp>
        <p:nvSpPr>
          <p:cNvPr id="1312" name="方程式"/>
          <p:cNvSpPr txBox="1"/>
          <p:nvPr/>
        </p:nvSpPr>
        <p:spPr>
          <a:xfrm>
            <a:off x="15817144" y="3481750"/>
            <a:ext cx="5688038" cy="16565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</m:eqArr>
                    </m:e>
                  </m:d>
                </m:oMath>
              </m:oMathPara>
            </a14:m>
            <a:endParaRPr sz="5300"/>
          </a:p>
        </p:txBody>
      </p:sp>
      <p:sp>
        <p:nvSpPr>
          <p:cNvPr id="1313" name="方程式"/>
          <p:cNvSpPr txBox="1"/>
          <p:nvPr/>
        </p:nvSpPr>
        <p:spPr>
          <a:xfrm>
            <a:off x="15627517" y="2569445"/>
            <a:ext cx="6693912" cy="7786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2,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sp>
        <p:nvSpPr>
          <p:cNvPr id="1314" name="矩形"/>
          <p:cNvSpPr/>
          <p:nvPr/>
        </p:nvSpPr>
        <p:spPr>
          <a:xfrm>
            <a:off x="20182031" y="2261411"/>
            <a:ext cx="430869" cy="1023181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19" name="TSCM | Two-Stage Classification Method"/>
          <p:cNvSpPr txBox="1"/>
          <p:nvPr/>
        </p:nvSpPr>
        <p:spPr>
          <a:xfrm>
            <a:off x="1228577" y="1050597"/>
            <a:ext cx="15152688" cy="111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TSCM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|</a:t>
            </a:r>
            <a:r>
              <a:rPr b="0" spc="336" sz="5600">
                <a:latin typeface="Helvetica Light"/>
                <a:ea typeface="Helvetica Light"/>
                <a:cs typeface="Helvetica Light"/>
                <a:sym typeface="Helvetica Light"/>
              </a:rPr>
              <a:t> Two-Stage Classification Method</a:t>
            </a:r>
          </a:p>
        </p:txBody>
      </p:sp>
      <p:pic>
        <p:nvPicPr>
          <p:cNvPr id="1320" name="TSCM.png" descr="TSC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885" y="3138483"/>
            <a:ext cx="12518036" cy="867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321" name="矩形"/>
          <p:cNvSpPr/>
          <p:nvPr/>
        </p:nvSpPr>
        <p:spPr>
          <a:xfrm>
            <a:off x="2663300" y="7496007"/>
            <a:ext cx="7152238" cy="4690782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2" name="模型架構"/>
          <p:cNvSpPr txBox="1"/>
          <p:nvPr/>
        </p:nvSpPr>
        <p:spPr>
          <a:xfrm>
            <a:off x="795132" y="349188"/>
            <a:ext cx="275958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模型架構</a:t>
            </a:r>
          </a:p>
        </p:txBody>
      </p:sp>
      <p:sp>
        <p:nvSpPr>
          <p:cNvPr id="1323" name="方程式"/>
          <p:cNvSpPr txBox="1"/>
          <p:nvPr/>
        </p:nvSpPr>
        <p:spPr>
          <a:xfrm>
            <a:off x="15817144" y="3481750"/>
            <a:ext cx="5688038" cy="16565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</m:eqArr>
                    </m:e>
                  </m:d>
                </m:oMath>
              </m:oMathPara>
            </a14:m>
            <a:endParaRPr sz="5300"/>
          </a:p>
        </p:txBody>
      </p:sp>
      <p:sp>
        <p:nvSpPr>
          <p:cNvPr id="1324" name="方程式"/>
          <p:cNvSpPr txBox="1"/>
          <p:nvPr/>
        </p:nvSpPr>
        <p:spPr>
          <a:xfrm>
            <a:off x="15627517" y="2569445"/>
            <a:ext cx="6693912" cy="7786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2,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sp>
        <p:nvSpPr>
          <p:cNvPr id="1325" name="方程式"/>
          <p:cNvSpPr txBox="1"/>
          <p:nvPr/>
        </p:nvSpPr>
        <p:spPr>
          <a:xfrm>
            <a:off x="15817144" y="6856578"/>
            <a:ext cx="5687082" cy="16565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sub>
                  </m:sSub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</m:e>
                      </m:eqArr>
                    </m:e>
                  </m:d>
                </m:oMath>
              </m:oMathPara>
            </a14:m>
            <a:endParaRPr sz="5300"/>
          </a:p>
        </p:txBody>
      </p:sp>
      <p:sp>
        <p:nvSpPr>
          <p:cNvPr id="1326" name="方程式"/>
          <p:cNvSpPr txBox="1"/>
          <p:nvPr/>
        </p:nvSpPr>
        <p:spPr>
          <a:xfrm>
            <a:off x="15627517" y="5944273"/>
            <a:ext cx="6724087" cy="77868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2,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1" name="TSCM | Two-Stage Classification Method"/>
          <p:cNvSpPr txBox="1"/>
          <p:nvPr/>
        </p:nvSpPr>
        <p:spPr>
          <a:xfrm>
            <a:off x="1228577" y="1050597"/>
            <a:ext cx="15152688" cy="111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TSCM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|</a:t>
            </a:r>
            <a:r>
              <a:rPr b="0" spc="336" sz="5600">
                <a:latin typeface="Helvetica Light"/>
                <a:ea typeface="Helvetica Light"/>
                <a:cs typeface="Helvetica Light"/>
                <a:sym typeface="Helvetica Light"/>
              </a:rPr>
              <a:t> Two-Stage Classification Method</a:t>
            </a:r>
          </a:p>
        </p:txBody>
      </p:sp>
      <p:pic>
        <p:nvPicPr>
          <p:cNvPr id="1332" name="TSCM.png" descr="TSC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885" y="3138483"/>
            <a:ext cx="12518036" cy="867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333" name="方程式"/>
          <p:cNvSpPr txBox="1"/>
          <p:nvPr/>
        </p:nvSpPr>
        <p:spPr>
          <a:xfrm>
            <a:off x="14729829" y="9319100"/>
            <a:ext cx="8489288" cy="29554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m:rPr>
                          <m:sty m:val="bi"/>
                        </m:rP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lim>
                      <m:r>
                        <m:rPr>
                          <m:sty m:val="b"/>
                        </m:rP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5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*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*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eqArr>
                    </m:e>
                  </m:d>
                </m:oMath>
              </m:oMathPara>
            </a14:m>
            <a:endParaRPr sz="5400"/>
          </a:p>
        </p:txBody>
      </p:sp>
      <p:sp>
        <p:nvSpPr>
          <p:cNvPr id="1334" name="矩形"/>
          <p:cNvSpPr/>
          <p:nvPr/>
        </p:nvSpPr>
        <p:spPr>
          <a:xfrm>
            <a:off x="7815503" y="3562231"/>
            <a:ext cx="5390551" cy="7827018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5" name="模型架構"/>
          <p:cNvSpPr txBox="1"/>
          <p:nvPr/>
        </p:nvSpPr>
        <p:spPr>
          <a:xfrm>
            <a:off x="795132" y="349188"/>
            <a:ext cx="275958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模型架構</a:t>
            </a:r>
          </a:p>
        </p:txBody>
      </p:sp>
      <p:sp>
        <p:nvSpPr>
          <p:cNvPr id="1336" name="方程式"/>
          <p:cNvSpPr txBox="1"/>
          <p:nvPr/>
        </p:nvSpPr>
        <p:spPr>
          <a:xfrm>
            <a:off x="15817144" y="3481750"/>
            <a:ext cx="5688038" cy="16565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</m:eqArr>
                    </m:e>
                  </m:d>
                </m:oMath>
              </m:oMathPara>
            </a14:m>
            <a:endParaRPr sz="5300"/>
          </a:p>
        </p:txBody>
      </p:sp>
      <p:sp>
        <p:nvSpPr>
          <p:cNvPr id="1337" name="方程式"/>
          <p:cNvSpPr txBox="1"/>
          <p:nvPr/>
        </p:nvSpPr>
        <p:spPr>
          <a:xfrm>
            <a:off x="15627517" y="2569445"/>
            <a:ext cx="6693912" cy="7786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2,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sp>
        <p:nvSpPr>
          <p:cNvPr id="1338" name="方程式"/>
          <p:cNvSpPr txBox="1"/>
          <p:nvPr/>
        </p:nvSpPr>
        <p:spPr>
          <a:xfrm>
            <a:off x="15817144" y="6856578"/>
            <a:ext cx="5687082" cy="16565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sub>
                  </m:sSub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</m:e>
                      </m:eqArr>
                    </m:e>
                  </m:d>
                </m:oMath>
              </m:oMathPara>
            </a14:m>
            <a:endParaRPr sz="5300"/>
          </a:p>
        </p:txBody>
      </p:sp>
      <p:sp>
        <p:nvSpPr>
          <p:cNvPr id="1339" name="方程式"/>
          <p:cNvSpPr txBox="1"/>
          <p:nvPr/>
        </p:nvSpPr>
        <p:spPr>
          <a:xfrm>
            <a:off x="15627517" y="5944273"/>
            <a:ext cx="6724087" cy="77868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2,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44" name="TS-CNN | Two-Stage CNN"/>
          <p:cNvSpPr txBox="1"/>
          <p:nvPr/>
        </p:nvSpPr>
        <p:spPr>
          <a:xfrm>
            <a:off x="1228577" y="1050597"/>
            <a:ext cx="9979701" cy="111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TS-CNN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|</a:t>
            </a:r>
            <a:r>
              <a:rPr b="0" spc="336" sz="5600">
                <a:latin typeface="Helvetica Light"/>
                <a:ea typeface="Helvetica Light"/>
                <a:cs typeface="Helvetica Light"/>
                <a:sym typeface="Helvetica Light"/>
              </a:rPr>
              <a:t> Two-Stage CNN</a:t>
            </a:r>
          </a:p>
        </p:txBody>
      </p:sp>
      <p:sp>
        <p:nvSpPr>
          <p:cNvPr id="1345" name="Two-Stage Classification Method"/>
          <p:cNvSpPr txBox="1"/>
          <p:nvPr/>
        </p:nvSpPr>
        <p:spPr>
          <a:xfrm>
            <a:off x="795132" y="408277"/>
            <a:ext cx="10113076" cy="78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Two-Stage Classification Method</a:t>
            </a:r>
          </a:p>
        </p:txBody>
      </p:sp>
      <p:sp>
        <p:nvSpPr>
          <p:cNvPr id="1346" name="Apply TSCM in CNN model"/>
          <p:cNvSpPr txBox="1"/>
          <p:nvPr/>
        </p:nvSpPr>
        <p:spPr>
          <a:xfrm>
            <a:off x="7382211" y="6892920"/>
            <a:ext cx="10176574" cy="1129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/>
          <a:lstStyle>
            <a:lvl1pPr algn="l">
              <a:lnSpc>
                <a:spcPct val="70000"/>
              </a:lnSpc>
              <a:defRPr b="0" baseline="38888" spc="324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Apply TSCM in CNN model</a:t>
            </a:r>
          </a:p>
        </p:txBody>
      </p:sp>
      <p:sp>
        <p:nvSpPr>
          <p:cNvPr id="1347" name="方程式"/>
          <p:cNvSpPr txBox="1"/>
          <p:nvPr/>
        </p:nvSpPr>
        <p:spPr>
          <a:xfrm>
            <a:off x="8098177" y="8874671"/>
            <a:ext cx="10256332" cy="7786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sp>
        <p:nvSpPr>
          <p:cNvPr id="1348" name="方程式"/>
          <p:cNvSpPr txBox="1"/>
          <p:nvPr/>
        </p:nvSpPr>
        <p:spPr>
          <a:xfrm>
            <a:off x="8225854" y="3049245"/>
            <a:ext cx="8489287" cy="29554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m:rPr>
                          <m:sty m:val="bi"/>
                        </m:rP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lim>
                      <m:r>
                        <m:rPr>
                          <m:sty m:val="b"/>
                        </m:rP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5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*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*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eqArr>
                    </m:e>
                  </m:d>
                </m:oMath>
              </m:oMathPara>
            </a14:m>
            <a:endParaRPr sz="5400"/>
          </a:p>
        </p:txBody>
      </p:sp>
      <p:sp>
        <p:nvSpPr>
          <p:cNvPr id="1349" name="方程式"/>
          <p:cNvSpPr txBox="1"/>
          <p:nvPr/>
        </p:nvSpPr>
        <p:spPr>
          <a:xfrm>
            <a:off x="8098177" y="10505502"/>
            <a:ext cx="10285993" cy="77868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sp>
        <p:nvSpPr>
          <p:cNvPr id="1350" name="矩形"/>
          <p:cNvSpPr/>
          <p:nvPr/>
        </p:nvSpPr>
        <p:spPr>
          <a:xfrm>
            <a:off x="15904712" y="8699620"/>
            <a:ext cx="1005576" cy="1128788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51" name="矩形"/>
          <p:cNvSpPr/>
          <p:nvPr/>
        </p:nvSpPr>
        <p:spPr>
          <a:xfrm>
            <a:off x="17284951" y="8699620"/>
            <a:ext cx="1005575" cy="1128788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52" name="矩形"/>
          <p:cNvSpPr/>
          <p:nvPr/>
        </p:nvSpPr>
        <p:spPr>
          <a:xfrm>
            <a:off x="15904712" y="10330450"/>
            <a:ext cx="1005576" cy="1128789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53" name="矩形"/>
          <p:cNvSpPr/>
          <p:nvPr/>
        </p:nvSpPr>
        <p:spPr>
          <a:xfrm>
            <a:off x="17284951" y="10330450"/>
            <a:ext cx="1005575" cy="1128789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幻燈片編號"/>
          <p:cNvSpPr txBox="1"/>
          <p:nvPr>
            <p:ph type="sldNum" sz="quarter" idx="2"/>
          </p:nvPr>
        </p:nvSpPr>
        <p:spPr>
          <a:xfrm>
            <a:off x="23394962" y="228600"/>
            <a:ext cx="402383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7" name="p_47.jpg" descr="p_4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8145" y="4361707"/>
            <a:ext cx="15987710" cy="4992586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痰液培養…"/>
          <p:cNvSpPr txBox="1"/>
          <p:nvPr/>
        </p:nvSpPr>
        <p:spPr>
          <a:xfrm>
            <a:off x="7627937" y="9840582"/>
            <a:ext cx="9128126" cy="2151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>
              <a:defRPr sz="69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痰液培養</a:t>
            </a:r>
          </a:p>
          <a:p>
            <a:pPr lvl="8">
              <a:defRPr b="0" i="1" sz="54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—The Gold Standard </a:t>
            </a:r>
            <a:r>
              <a:rPr baseline="-5999"/>
              <a:t>[3]</a:t>
            </a:r>
          </a:p>
        </p:txBody>
      </p:sp>
      <p:sp>
        <p:nvSpPr>
          <p:cNvPr id="329" name="[3] Centers for Disease Control and Prevention. (2014). Core Curriculum on Tuberculosis: What the Clinician Should Know"/>
          <p:cNvSpPr txBox="1"/>
          <p:nvPr/>
        </p:nvSpPr>
        <p:spPr>
          <a:xfrm>
            <a:off x="3596592" y="12478728"/>
            <a:ext cx="14854116" cy="100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b="0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[3] Centers for Disease Control and Prevention. (2014). Core Curriculum on Tuberculosis: What the Clinician Should Know</a:t>
            </a:r>
          </a:p>
        </p:txBody>
      </p:sp>
      <p:sp>
        <p:nvSpPr>
          <p:cNvPr id="330" name="緒論"/>
          <p:cNvSpPr txBox="1"/>
          <p:nvPr/>
        </p:nvSpPr>
        <p:spPr>
          <a:xfrm>
            <a:off x="795132" y="349188"/>
            <a:ext cx="154800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緒論</a:t>
            </a:r>
          </a:p>
        </p:txBody>
      </p:sp>
      <p:sp>
        <p:nvSpPr>
          <p:cNvPr id="331" name="結核菌檢測方法"/>
          <p:cNvSpPr txBox="1"/>
          <p:nvPr/>
        </p:nvSpPr>
        <p:spPr>
          <a:xfrm>
            <a:off x="1228577" y="1041400"/>
            <a:ext cx="7219412" cy="1275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138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結核菌檢測方法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8" name="TS-VGG / TS-YOLO| Two-Stage VGG / Two-Stage YOLO"/>
          <p:cNvSpPr txBox="1"/>
          <p:nvPr/>
        </p:nvSpPr>
        <p:spPr>
          <a:xfrm>
            <a:off x="1228577" y="1050597"/>
            <a:ext cx="21463067" cy="111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TS-VGG / TS-YOLO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|</a:t>
            </a:r>
            <a:r>
              <a:rPr b="0" spc="336" sz="5600">
                <a:latin typeface="Helvetica Light"/>
                <a:ea typeface="Helvetica Light"/>
                <a:cs typeface="Helvetica Light"/>
                <a:sym typeface="Helvetica Light"/>
              </a:rPr>
              <a:t> Two-Stage VGG / Two-Stage YOLO</a:t>
            </a:r>
          </a:p>
        </p:txBody>
      </p:sp>
      <p:sp>
        <p:nvSpPr>
          <p:cNvPr id="1359" name="Two-Stage Classification Method"/>
          <p:cNvSpPr txBox="1"/>
          <p:nvPr/>
        </p:nvSpPr>
        <p:spPr>
          <a:xfrm>
            <a:off x="795132" y="408277"/>
            <a:ext cx="10113076" cy="78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Two-Stage Classification Method</a:t>
            </a:r>
          </a:p>
        </p:txBody>
      </p:sp>
      <p:sp>
        <p:nvSpPr>
          <p:cNvPr id="1360" name="Apply TSCM in VGG model"/>
          <p:cNvSpPr txBox="1"/>
          <p:nvPr/>
        </p:nvSpPr>
        <p:spPr>
          <a:xfrm>
            <a:off x="1572088" y="7080232"/>
            <a:ext cx="10176573" cy="1129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/>
          <a:lstStyle>
            <a:lvl1pPr algn="l">
              <a:lnSpc>
                <a:spcPct val="70000"/>
              </a:lnSpc>
              <a:defRPr b="0" baseline="38888" spc="324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Apply TSCM in VGG model</a:t>
            </a:r>
          </a:p>
        </p:txBody>
      </p:sp>
      <p:sp>
        <p:nvSpPr>
          <p:cNvPr id="1361" name="方程式"/>
          <p:cNvSpPr txBox="1"/>
          <p:nvPr/>
        </p:nvSpPr>
        <p:spPr>
          <a:xfrm>
            <a:off x="1883282" y="9153169"/>
            <a:ext cx="9554185" cy="77868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sp>
        <p:nvSpPr>
          <p:cNvPr id="1362" name="方程式"/>
          <p:cNvSpPr txBox="1"/>
          <p:nvPr/>
        </p:nvSpPr>
        <p:spPr>
          <a:xfrm>
            <a:off x="7947356" y="3118869"/>
            <a:ext cx="8489288" cy="29554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m:rPr>
                          <m:sty m:val="bi"/>
                        </m:rP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lim>
                      <m:r>
                        <m:rPr>
                          <m:sty m:val="b"/>
                        </m:rP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5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*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*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xmlns:a="http://schemas.openxmlformats.org/drawingml/2006/main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5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eqArr>
                    </m:e>
                  </m:d>
                </m:oMath>
              </m:oMathPara>
            </a14:m>
            <a:endParaRPr sz="5400"/>
          </a:p>
        </p:txBody>
      </p:sp>
      <p:sp>
        <p:nvSpPr>
          <p:cNvPr id="1363" name="方程式"/>
          <p:cNvSpPr txBox="1"/>
          <p:nvPr/>
        </p:nvSpPr>
        <p:spPr>
          <a:xfrm>
            <a:off x="1883282" y="10783999"/>
            <a:ext cx="9584360" cy="7786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sp>
        <p:nvSpPr>
          <p:cNvPr id="1364" name="矩形"/>
          <p:cNvSpPr/>
          <p:nvPr/>
        </p:nvSpPr>
        <p:spPr>
          <a:xfrm>
            <a:off x="10373811" y="8978117"/>
            <a:ext cx="1005576" cy="1128789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65" name="矩形"/>
          <p:cNvSpPr/>
          <p:nvPr/>
        </p:nvSpPr>
        <p:spPr>
          <a:xfrm>
            <a:off x="10373811" y="10608948"/>
            <a:ext cx="1005576" cy="1128789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66" name="方程式"/>
          <p:cNvSpPr txBox="1"/>
          <p:nvPr/>
        </p:nvSpPr>
        <p:spPr>
          <a:xfrm>
            <a:off x="13124383" y="9215703"/>
            <a:ext cx="9916858" cy="7786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sp>
        <p:nvSpPr>
          <p:cNvPr id="1367" name="方程式"/>
          <p:cNvSpPr txBox="1"/>
          <p:nvPr/>
        </p:nvSpPr>
        <p:spPr>
          <a:xfrm>
            <a:off x="13124383" y="10846534"/>
            <a:ext cx="9947033" cy="77868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2,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700"/>
          </a:p>
        </p:txBody>
      </p:sp>
      <p:sp>
        <p:nvSpPr>
          <p:cNvPr id="1368" name="矩形"/>
          <p:cNvSpPr/>
          <p:nvPr/>
        </p:nvSpPr>
        <p:spPr>
          <a:xfrm>
            <a:off x="21963033" y="8978117"/>
            <a:ext cx="1005575" cy="1128789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69" name="矩形"/>
          <p:cNvSpPr/>
          <p:nvPr/>
        </p:nvSpPr>
        <p:spPr>
          <a:xfrm>
            <a:off x="21963033" y="10608947"/>
            <a:ext cx="1005575" cy="1128789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70" name="Apply TSCM in YOLO model"/>
          <p:cNvSpPr txBox="1"/>
          <p:nvPr/>
        </p:nvSpPr>
        <p:spPr>
          <a:xfrm>
            <a:off x="12645852" y="7080232"/>
            <a:ext cx="10723055" cy="1129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/>
          <a:lstStyle>
            <a:lvl1pPr algn="l">
              <a:lnSpc>
                <a:spcPct val="70000"/>
              </a:lnSpc>
              <a:defRPr b="0" baseline="38888" spc="324" sz="5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Apply TSCM in YOLO model</a:t>
            </a:r>
          </a:p>
        </p:txBody>
      </p:sp>
      <p:sp>
        <p:nvSpPr>
          <p:cNvPr id="1371" name="線條"/>
          <p:cNvSpPr/>
          <p:nvPr/>
        </p:nvSpPr>
        <p:spPr>
          <a:xfrm flipV="1">
            <a:off x="12192000" y="7240652"/>
            <a:ext cx="1" cy="4603718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RESULTS"/>
          <p:cNvSpPr txBox="1"/>
          <p:nvPr>
            <p:ph type="body" idx="13"/>
          </p:nvPr>
        </p:nvSpPr>
        <p:spPr>
          <a:xfrm>
            <a:off x="9374226" y="6041791"/>
            <a:ext cx="7995127" cy="16324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b="1" cap="all" spc="2400" sz="10000">
                <a:solidFill>
                  <a:srgbClr val="626771"/>
                </a:solidFill>
              </a:defRPr>
            </a:lvl1pPr>
          </a:lstStyle>
          <a:p>
            <a:pPr/>
            <a:r>
              <a:t>RESULTS</a:t>
            </a:r>
          </a:p>
        </p:txBody>
      </p:sp>
      <p:sp>
        <p:nvSpPr>
          <p:cNvPr id="1376" name="三角形"/>
          <p:cNvSpPr/>
          <p:nvPr>
            <p:ph type="body" idx="16"/>
          </p:nvPr>
        </p:nvSpPr>
        <p:spPr>
          <a:xfrm rot="5400000">
            <a:off x="8445956" y="6407791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77" name="三角形"/>
          <p:cNvSpPr/>
          <p:nvPr>
            <p:ph type="body" idx="17"/>
          </p:nvPr>
        </p:nvSpPr>
        <p:spPr>
          <a:xfrm rot="5400000">
            <a:off x="8445956" y="6764979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78" name="三角形"/>
          <p:cNvSpPr/>
          <p:nvPr>
            <p:ph type="body" idx="18"/>
          </p:nvPr>
        </p:nvSpPr>
        <p:spPr>
          <a:xfrm rot="5400000">
            <a:off x="8445956" y="6050604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79" name="三角形"/>
          <p:cNvSpPr/>
          <p:nvPr>
            <p:ph type="body" idx="19"/>
          </p:nvPr>
        </p:nvSpPr>
        <p:spPr>
          <a:xfrm rot="5400000">
            <a:off x="8445956" y="7122166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80" name="三角形"/>
          <p:cNvSpPr/>
          <p:nvPr>
            <p:ph type="body" idx="20"/>
          </p:nvPr>
        </p:nvSpPr>
        <p:spPr>
          <a:xfrm rot="5400000">
            <a:off x="8445956" y="7479354"/>
            <a:ext cx="307765" cy="18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Deciding preserved ratio"/>
          <p:cNvSpPr txBox="1"/>
          <p:nvPr>
            <p:ph type="body" idx="14"/>
          </p:nvPr>
        </p:nvSpPr>
        <p:spPr>
          <a:xfrm>
            <a:off x="1228577" y="1050603"/>
            <a:ext cx="11155661" cy="1110458"/>
          </a:xfrm>
          <a:prstGeom prst="rect">
            <a:avLst/>
          </a:prstGeom>
        </p:spPr>
        <p:txBody>
          <a:bodyPr/>
          <a:lstStyle/>
          <a:p>
            <a:pPr/>
            <a:r>
              <a:t>Deciding preserved ratio</a:t>
            </a:r>
          </a:p>
        </p:txBody>
      </p:sp>
      <p:sp>
        <p:nvSpPr>
          <p:cNvPr id="13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87" name="最小化相似度…"/>
          <p:cNvSpPr txBox="1"/>
          <p:nvPr/>
        </p:nvSpPr>
        <p:spPr>
          <a:xfrm>
            <a:off x="17955930" y="4071123"/>
            <a:ext cx="5337176" cy="272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100">
                <a:solidFill>
                  <a:srgbClr val="5E5E5E"/>
                </a:solidFill>
              </a:defRPr>
            </a:pPr>
            <a:r>
              <a:t>最小化相似度</a:t>
            </a:r>
          </a:p>
          <a:p>
            <a:pPr>
              <a:defRPr b="0" sz="51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while</a:t>
            </a:r>
          </a:p>
          <a:p>
            <a:pPr>
              <a:defRPr sz="5100">
                <a:solidFill>
                  <a:srgbClr val="5E5E5E"/>
                </a:solidFill>
              </a:defRPr>
            </a:pPr>
            <a:r>
              <a:t>最大化訓練及大小</a:t>
            </a:r>
          </a:p>
        </p:txBody>
      </p:sp>
      <p:pic>
        <p:nvPicPr>
          <p:cNvPr id="1388" name="preserveRatioMethod.png" descr="preserveRatioMetho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4236" y="3948574"/>
            <a:ext cx="14820932" cy="8084145"/>
          </a:xfrm>
          <a:prstGeom prst="rect">
            <a:avLst/>
          </a:prstGeom>
          <a:ln w="12700">
            <a:miter lim="400000"/>
          </a:ln>
        </p:spPr>
      </p:pic>
      <p:sp>
        <p:nvSpPr>
          <p:cNvPr id="1389" name="方程式"/>
          <p:cNvSpPr txBox="1"/>
          <p:nvPr/>
        </p:nvSpPr>
        <p:spPr>
          <a:xfrm>
            <a:off x="18034089" y="9555073"/>
            <a:ext cx="5180857" cy="16563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</m:oMath>
              </m:oMathPara>
            </a14:m>
            <a:endParaRPr sz="5600"/>
          </a:p>
        </p:txBody>
      </p:sp>
      <p:sp>
        <p:nvSpPr>
          <p:cNvPr id="1390" name="Find a ratio that minimize"/>
          <p:cNvSpPr txBox="1"/>
          <p:nvPr/>
        </p:nvSpPr>
        <p:spPr>
          <a:xfrm>
            <a:off x="17174929" y="8419150"/>
            <a:ext cx="6899175" cy="81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>
                <a:solidFill>
                  <a:srgbClr val="5E5E5E"/>
                </a:solidFill>
              </a:defRPr>
            </a:lvl1pPr>
          </a:lstStyle>
          <a:p>
            <a:pPr/>
            <a:r>
              <a:t>Find a ratio that minimize</a:t>
            </a:r>
          </a:p>
        </p:txBody>
      </p:sp>
      <p:sp>
        <p:nvSpPr>
          <p:cNvPr id="1391" name="RESULT"/>
          <p:cNvSpPr txBox="1"/>
          <p:nvPr/>
        </p:nvSpPr>
        <p:spPr>
          <a:xfrm>
            <a:off x="795132" y="408277"/>
            <a:ext cx="2701864" cy="78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6" name="preserveRatioResult.png" descr="preserveRatioResul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4941" y="2590899"/>
            <a:ext cx="15921929" cy="10369956"/>
          </a:xfrm>
          <a:prstGeom prst="rect">
            <a:avLst/>
          </a:prstGeom>
          <a:ln w="12700">
            <a:miter lim="400000"/>
          </a:ln>
        </p:spPr>
      </p:pic>
      <p:sp>
        <p:nvSpPr>
          <p:cNvPr id="1397" name="矩形"/>
          <p:cNvSpPr/>
          <p:nvPr/>
        </p:nvSpPr>
        <p:spPr>
          <a:xfrm>
            <a:off x="13173203" y="10576672"/>
            <a:ext cx="1349285" cy="1917292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98" name="方程式"/>
          <p:cNvSpPr txBox="1"/>
          <p:nvPr/>
        </p:nvSpPr>
        <p:spPr>
          <a:xfrm>
            <a:off x="18034089" y="9555073"/>
            <a:ext cx="5180857" cy="16563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</m:oMath>
              </m:oMathPara>
            </a14:m>
            <a:endParaRPr sz="5600"/>
          </a:p>
        </p:txBody>
      </p:sp>
      <p:sp>
        <p:nvSpPr>
          <p:cNvPr id="1399" name="Find a ratio that minimize"/>
          <p:cNvSpPr txBox="1"/>
          <p:nvPr/>
        </p:nvSpPr>
        <p:spPr>
          <a:xfrm>
            <a:off x="17174929" y="8419150"/>
            <a:ext cx="6899175" cy="81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>
                <a:solidFill>
                  <a:srgbClr val="5E5E5E"/>
                </a:solidFill>
              </a:defRPr>
            </a:lvl1pPr>
          </a:lstStyle>
          <a:p>
            <a:pPr/>
            <a:r>
              <a:t>Find a ratio that minimize</a:t>
            </a:r>
          </a:p>
        </p:txBody>
      </p:sp>
      <p:sp>
        <p:nvSpPr>
          <p:cNvPr id="1400" name="Deciding preserved ratio"/>
          <p:cNvSpPr txBox="1"/>
          <p:nvPr/>
        </p:nvSpPr>
        <p:spPr>
          <a:xfrm>
            <a:off x="1228577" y="1050603"/>
            <a:ext cx="11155661" cy="11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Deciding preserved ratio</a:t>
            </a:r>
          </a:p>
        </p:txBody>
      </p:sp>
      <p:sp>
        <p:nvSpPr>
          <p:cNvPr id="1401" name="RESULT"/>
          <p:cNvSpPr txBox="1"/>
          <p:nvPr/>
        </p:nvSpPr>
        <p:spPr>
          <a:xfrm>
            <a:off x="795132" y="408277"/>
            <a:ext cx="2701864" cy="78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406" name="表格"/>
          <p:cNvGraphicFramePr/>
          <p:nvPr/>
        </p:nvGraphicFramePr>
        <p:xfrm>
          <a:off x="2110790" y="3080949"/>
          <a:ext cx="21910747" cy="926835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2021538"/>
                <a:gridCol w="2226623"/>
                <a:gridCol w="2174320"/>
                <a:gridCol w="2393475"/>
                <a:gridCol w="2096957"/>
                <a:gridCol w="2748664"/>
                <a:gridCol w="2215729"/>
                <a:gridCol w="2471729"/>
                <a:gridCol w="2223340"/>
              </a:tblGrid>
              <a:tr h="1553730"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Negative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Positive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Polluted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Non-negative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553730"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52752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i="1"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Baseline
(LR)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0.35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52752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CNN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0.72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0.81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52752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VGG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0.85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0.82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</a:tr>
              <a:tr h="152752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YOLO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0.90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Helvetica Neue Light"/>
                          <a:ea typeface="Helvetica Neue Light"/>
                          <a:cs typeface="Helvetica Neue Light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07" name="RESULT"/>
          <p:cNvSpPr txBox="1"/>
          <p:nvPr/>
        </p:nvSpPr>
        <p:spPr>
          <a:xfrm>
            <a:off x="795132" y="408277"/>
            <a:ext cx="2701864" cy="78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1408" name="Baseline"/>
          <p:cNvSpPr txBox="1"/>
          <p:nvPr/>
        </p:nvSpPr>
        <p:spPr>
          <a:xfrm>
            <a:off x="1228577" y="1050603"/>
            <a:ext cx="3969946" cy="11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Baseline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3" name="RESULT"/>
          <p:cNvSpPr txBox="1"/>
          <p:nvPr/>
        </p:nvSpPr>
        <p:spPr>
          <a:xfrm>
            <a:off x="795132" y="408277"/>
            <a:ext cx="2701864" cy="78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1414" name="Efficacy of Deep Learning"/>
          <p:cNvSpPr txBox="1"/>
          <p:nvPr/>
        </p:nvSpPr>
        <p:spPr>
          <a:xfrm>
            <a:off x="1228577" y="1050603"/>
            <a:ext cx="11670892" cy="11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Efficacy of Deep Learning</a:t>
            </a:r>
          </a:p>
        </p:txBody>
      </p:sp>
      <p:graphicFrame>
        <p:nvGraphicFramePr>
          <p:cNvPr id="1415" name="表格"/>
          <p:cNvGraphicFramePr/>
          <p:nvPr/>
        </p:nvGraphicFramePr>
        <p:xfrm>
          <a:off x="2110790" y="3080949"/>
          <a:ext cx="21910747" cy="926835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2021538"/>
                <a:gridCol w="2226623"/>
                <a:gridCol w="2174320"/>
                <a:gridCol w="2393475"/>
                <a:gridCol w="2096957"/>
                <a:gridCol w="2748664"/>
                <a:gridCol w="2215729"/>
                <a:gridCol w="2471729"/>
                <a:gridCol w="2223340"/>
              </a:tblGrid>
              <a:tr h="1553730"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Negative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Positive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Polluted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Non-negative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553730"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52752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i="1"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Baseline
(LR)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0.35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0.88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52752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CNN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52752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VGG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</a:tr>
              <a:tr h="152752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YOLO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20" name="RESULT"/>
          <p:cNvSpPr txBox="1"/>
          <p:nvPr/>
        </p:nvSpPr>
        <p:spPr>
          <a:xfrm>
            <a:off x="795132" y="408277"/>
            <a:ext cx="2701864" cy="78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1421" name="Efficacy of Transfer Learning"/>
          <p:cNvSpPr txBox="1"/>
          <p:nvPr/>
        </p:nvSpPr>
        <p:spPr>
          <a:xfrm>
            <a:off x="1228577" y="1050603"/>
            <a:ext cx="13130588" cy="11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Efficacy of Transfer Learning</a:t>
            </a:r>
          </a:p>
        </p:txBody>
      </p:sp>
      <p:graphicFrame>
        <p:nvGraphicFramePr>
          <p:cNvPr id="1422" name="表格"/>
          <p:cNvGraphicFramePr/>
          <p:nvPr/>
        </p:nvGraphicFramePr>
        <p:xfrm>
          <a:off x="2110790" y="3080949"/>
          <a:ext cx="21910747" cy="926835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2021538"/>
                <a:gridCol w="2226623"/>
                <a:gridCol w="2174320"/>
                <a:gridCol w="2393475"/>
                <a:gridCol w="2096957"/>
                <a:gridCol w="2748664"/>
                <a:gridCol w="2215729"/>
                <a:gridCol w="2471729"/>
                <a:gridCol w="2223340"/>
              </a:tblGrid>
              <a:tr h="1553730"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Negative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Positive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Polluted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Non-negative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553730"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52752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i="1"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Baseline
(LR)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0.35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0.88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52752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CNN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52752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VGG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</a:tr>
              <a:tr h="152752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YOLO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23" name="矩形"/>
          <p:cNvSpPr/>
          <p:nvPr/>
        </p:nvSpPr>
        <p:spPr>
          <a:xfrm>
            <a:off x="1740618" y="9475043"/>
            <a:ext cx="21218077" cy="2609900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28" name="RESULT"/>
          <p:cNvSpPr txBox="1"/>
          <p:nvPr/>
        </p:nvSpPr>
        <p:spPr>
          <a:xfrm>
            <a:off x="795132" y="408277"/>
            <a:ext cx="2701864" cy="78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1429" name="Efficacy of Transfer Learning"/>
          <p:cNvSpPr txBox="1"/>
          <p:nvPr/>
        </p:nvSpPr>
        <p:spPr>
          <a:xfrm>
            <a:off x="1228577" y="1050603"/>
            <a:ext cx="13130588" cy="11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Efficacy of Transfer Learning</a:t>
            </a:r>
          </a:p>
        </p:txBody>
      </p:sp>
      <p:graphicFrame>
        <p:nvGraphicFramePr>
          <p:cNvPr id="1430" name="表格"/>
          <p:cNvGraphicFramePr/>
          <p:nvPr/>
        </p:nvGraphicFramePr>
        <p:xfrm>
          <a:off x="2110790" y="3080949"/>
          <a:ext cx="21910747" cy="926835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2021538"/>
                <a:gridCol w="2226623"/>
                <a:gridCol w="2174320"/>
                <a:gridCol w="2393475"/>
                <a:gridCol w="2096957"/>
                <a:gridCol w="2748664"/>
                <a:gridCol w="2215729"/>
                <a:gridCol w="2471729"/>
                <a:gridCol w="2223340"/>
              </a:tblGrid>
              <a:tr h="1553730"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Negative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Positive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Polluted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Non-negative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553730"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52752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i="1"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Baseline
(LR)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0.35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0.88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52752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CNN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52752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VGG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</a:tr>
              <a:tr h="152752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YOLO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31" name="矩形"/>
          <p:cNvSpPr/>
          <p:nvPr/>
        </p:nvSpPr>
        <p:spPr>
          <a:xfrm>
            <a:off x="18267159" y="10967887"/>
            <a:ext cx="4208074" cy="1117056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36" name="RESULT"/>
          <p:cNvSpPr txBox="1"/>
          <p:nvPr/>
        </p:nvSpPr>
        <p:spPr>
          <a:xfrm>
            <a:off x="795132" y="408277"/>
            <a:ext cx="2701864" cy="78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1437" name="Efficacy of TSCM"/>
          <p:cNvSpPr txBox="1"/>
          <p:nvPr/>
        </p:nvSpPr>
        <p:spPr>
          <a:xfrm>
            <a:off x="1228577" y="1050603"/>
            <a:ext cx="7770921" cy="11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Efficacy of TSCM</a:t>
            </a:r>
          </a:p>
        </p:txBody>
      </p:sp>
      <p:graphicFrame>
        <p:nvGraphicFramePr>
          <p:cNvPr id="1438" name="表格"/>
          <p:cNvGraphicFramePr/>
          <p:nvPr/>
        </p:nvGraphicFramePr>
        <p:xfrm>
          <a:off x="850768" y="3115761"/>
          <a:ext cx="22685639" cy="92493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2029461"/>
                <a:gridCol w="2029461"/>
                <a:gridCol w="2235349"/>
                <a:gridCol w="2182841"/>
                <a:gridCol w="2402855"/>
                <a:gridCol w="2105175"/>
                <a:gridCol w="2759436"/>
                <a:gridCol w="2224413"/>
                <a:gridCol w="2481416"/>
                <a:gridCol w="2232054"/>
              </a:tblGrid>
              <a:tr h="1166956"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Method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Negative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Positive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Polluted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Non-negative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16695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47273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CNN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147273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3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47273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VGG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147273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3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47273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YOLO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147273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3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43" name="RESULT"/>
          <p:cNvSpPr txBox="1"/>
          <p:nvPr/>
        </p:nvSpPr>
        <p:spPr>
          <a:xfrm>
            <a:off x="795132" y="408277"/>
            <a:ext cx="2701864" cy="78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1444" name="Efficacy of TSCM"/>
          <p:cNvSpPr txBox="1"/>
          <p:nvPr/>
        </p:nvSpPr>
        <p:spPr>
          <a:xfrm>
            <a:off x="1228577" y="1050603"/>
            <a:ext cx="7770921" cy="11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Efficacy of TSCM</a:t>
            </a:r>
          </a:p>
        </p:txBody>
      </p:sp>
      <p:graphicFrame>
        <p:nvGraphicFramePr>
          <p:cNvPr id="1445" name="表格"/>
          <p:cNvGraphicFramePr/>
          <p:nvPr/>
        </p:nvGraphicFramePr>
        <p:xfrm>
          <a:off x="850768" y="3115761"/>
          <a:ext cx="22685639" cy="92493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2029461"/>
                <a:gridCol w="2029461"/>
                <a:gridCol w="2235349"/>
                <a:gridCol w="2182841"/>
                <a:gridCol w="2402855"/>
                <a:gridCol w="2105175"/>
                <a:gridCol w="2759436"/>
                <a:gridCol w="2224413"/>
                <a:gridCol w="2481416"/>
                <a:gridCol w="2232054"/>
              </a:tblGrid>
              <a:tr h="1166956"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Method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Negative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Positive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Polluted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Non-negative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16695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47273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CNN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147273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47273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VGG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147273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47273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YOLO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147273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46" name="矩形"/>
          <p:cNvSpPr/>
          <p:nvPr/>
        </p:nvSpPr>
        <p:spPr>
          <a:xfrm>
            <a:off x="9772987" y="5537187"/>
            <a:ext cx="1557861" cy="2060384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幻燈片編號"/>
          <p:cNvSpPr txBox="1"/>
          <p:nvPr>
            <p:ph type="sldNum" sz="quarter" idx="2"/>
          </p:nvPr>
        </p:nvSpPr>
        <p:spPr>
          <a:xfrm>
            <a:off x="23394962" y="228600"/>
            <a:ext cx="402383" cy="716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336" name="表格"/>
          <p:cNvGraphicFramePr/>
          <p:nvPr/>
        </p:nvGraphicFramePr>
        <p:xfrm>
          <a:off x="1765716" y="3087653"/>
          <a:ext cx="21072389" cy="84823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3633635"/>
                <a:gridCol w="5765570"/>
                <a:gridCol w="5762938"/>
                <a:gridCol w="6935864"/>
              </a:tblGrid>
              <a:tr h="590830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4300">
                          <a:solidFill>
                            <a:srgbClr val="53585F"/>
                          </a:solidFill>
                          <a:sym typeface="Helvetica Neue"/>
                        </a:rPr>
                        <a:t>Method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257402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600">
                          <a:solidFill>
                            <a:srgbClr val="53585F"/>
                          </a:solidFill>
                          <a:sym typeface="Helvetica Neue"/>
                        </a:rPr>
                        <a:t>Corresponding
CADx system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0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337" name="螢幕快照 2018-12-02 下午11.57.07.png" descr="螢幕快照 2018-12-02 下午11.57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5473" y="3254636"/>
            <a:ext cx="4496428" cy="3376562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痰液染色顯微抹片"/>
          <p:cNvSpPr txBox="1"/>
          <p:nvPr/>
        </p:nvSpPr>
        <p:spPr>
          <a:xfrm>
            <a:off x="6071758" y="7327663"/>
            <a:ext cx="4183858" cy="8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痰液染色顯微抹片</a:t>
            </a:r>
          </a:p>
        </p:txBody>
      </p:sp>
      <p:pic>
        <p:nvPicPr>
          <p:cNvPr id="339" name="螢幕快照 2019-07-12 下午3.37.48.png" descr="螢幕快照 2019-07-12 下午3.37.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19454" y="3203182"/>
            <a:ext cx="4225070" cy="347947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胸腔 X 光"/>
          <p:cNvSpPr txBox="1"/>
          <p:nvPr/>
        </p:nvSpPr>
        <p:spPr>
          <a:xfrm>
            <a:off x="12899505" y="7327663"/>
            <a:ext cx="2264967" cy="8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胸腔 X 光</a:t>
            </a:r>
          </a:p>
        </p:txBody>
      </p:sp>
      <p:pic>
        <p:nvPicPr>
          <p:cNvPr id="341" name="p_47.jpg" descr="p_4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73840" y="4125805"/>
            <a:ext cx="6435054" cy="200951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痰液培養"/>
          <p:cNvSpPr txBox="1"/>
          <p:nvPr/>
        </p:nvSpPr>
        <p:spPr>
          <a:xfrm>
            <a:off x="19415439" y="7327663"/>
            <a:ext cx="2151857" cy="8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痰液培養</a:t>
            </a:r>
          </a:p>
        </p:txBody>
      </p:sp>
      <p:sp>
        <p:nvSpPr>
          <p:cNvPr id="343" name="緒論"/>
          <p:cNvSpPr txBox="1"/>
          <p:nvPr/>
        </p:nvSpPr>
        <p:spPr>
          <a:xfrm>
            <a:off x="795132" y="349188"/>
            <a:ext cx="1548005" cy="90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緒論</a:t>
            </a:r>
          </a:p>
        </p:txBody>
      </p:sp>
      <p:sp>
        <p:nvSpPr>
          <p:cNvPr id="344" name="電腦輔助結核菌檢測系統 (CADx)"/>
          <p:cNvSpPr txBox="1"/>
          <p:nvPr/>
        </p:nvSpPr>
        <p:spPr>
          <a:xfrm>
            <a:off x="1228577" y="1041400"/>
            <a:ext cx="15581718" cy="1275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138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電腦輔助結核菌檢測系統 (CADx)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1" name="RESULT"/>
          <p:cNvSpPr txBox="1"/>
          <p:nvPr/>
        </p:nvSpPr>
        <p:spPr>
          <a:xfrm>
            <a:off x="795132" y="408277"/>
            <a:ext cx="2701864" cy="78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1452" name="Efficacy of TSCM"/>
          <p:cNvSpPr txBox="1"/>
          <p:nvPr/>
        </p:nvSpPr>
        <p:spPr>
          <a:xfrm>
            <a:off x="1228577" y="1050603"/>
            <a:ext cx="7770921" cy="11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Efficacy of TSCM</a:t>
            </a:r>
          </a:p>
        </p:txBody>
      </p:sp>
      <p:graphicFrame>
        <p:nvGraphicFramePr>
          <p:cNvPr id="1453" name="表格"/>
          <p:cNvGraphicFramePr/>
          <p:nvPr/>
        </p:nvGraphicFramePr>
        <p:xfrm>
          <a:off x="850768" y="3115761"/>
          <a:ext cx="22685639" cy="92493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2029461"/>
                <a:gridCol w="2029461"/>
                <a:gridCol w="2235349"/>
                <a:gridCol w="2182841"/>
                <a:gridCol w="2402855"/>
                <a:gridCol w="2105175"/>
                <a:gridCol w="2759436"/>
                <a:gridCol w="2224413"/>
                <a:gridCol w="2481416"/>
                <a:gridCol w="2232054"/>
              </a:tblGrid>
              <a:tr h="1166956"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Method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Negative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Positive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Polluted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Non-negative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16695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47273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CNN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147273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47273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VGG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147273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47273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YOLO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147273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54" name="矩形"/>
          <p:cNvSpPr/>
          <p:nvPr/>
        </p:nvSpPr>
        <p:spPr>
          <a:xfrm>
            <a:off x="9807799" y="7869603"/>
            <a:ext cx="1557860" cy="2060384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9" name="RESULT"/>
          <p:cNvSpPr txBox="1"/>
          <p:nvPr/>
        </p:nvSpPr>
        <p:spPr>
          <a:xfrm>
            <a:off x="795132" y="408277"/>
            <a:ext cx="2701864" cy="78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1460" name="Efficacy of TSCM"/>
          <p:cNvSpPr txBox="1"/>
          <p:nvPr/>
        </p:nvSpPr>
        <p:spPr>
          <a:xfrm>
            <a:off x="1228577" y="1050603"/>
            <a:ext cx="7770921" cy="11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Efficacy of TSCM</a:t>
            </a:r>
          </a:p>
        </p:txBody>
      </p:sp>
      <p:graphicFrame>
        <p:nvGraphicFramePr>
          <p:cNvPr id="1461" name="表格"/>
          <p:cNvGraphicFramePr/>
          <p:nvPr/>
        </p:nvGraphicFramePr>
        <p:xfrm>
          <a:off x="850768" y="3115761"/>
          <a:ext cx="22685639" cy="92493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2029461"/>
                <a:gridCol w="2029461"/>
                <a:gridCol w="2235349"/>
                <a:gridCol w="2182841"/>
                <a:gridCol w="2402855"/>
                <a:gridCol w="2105175"/>
                <a:gridCol w="2759436"/>
                <a:gridCol w="2224413"/>
                <a:gridCol w="2481416"/>
                <a:gridCol w="2232054"/>
              </a:tblGrid>
              <a:tr h="1166956"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Method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Negative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Positive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Polluted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Non-negative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16695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47273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CNN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147273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47273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VGG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147273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47273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YOLO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147273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62" name="矩形"/>
          <p:cNvSpPr/>
          <p:nvPr/>
        </p:nvSpPr>
        <p:spPr>
          <a:xfrm>
            <a:off x="9772987" y="10132395"/>
            <a:ext cx="1557861" cy="2060384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67" name="RESULT"/>
          <p:cNvSpPr txBox="1"/>
          <p:nvPr/>
        </p:nvSpPr>
        <p:spPr>
          <a:xfrm>
            <a:off x="795132" y="408277"/>
            <a:ext cx="2701864" cy="78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1468" name="Efficacy of TSCM"/>
          <p:cNvSpPr txBox="1"/>
          <p:nvPr/>
        </p:nvSpPr>
        <p:spPr>
          <a:xfrm>
            <a:off x="1228577" y="1050603"/>
            <a:ext cx="7770921" cy="11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Efficacy of TSCM</a:t>
            </a:r>
          </a:p>
        </p:txBody>
      </p:sp>
      <p:graphicFrame>
        <p:nvGraphicFramePr>
          <p:cNvPr id="1469" name="表格"/>
          <p:cNvGraphicFramePr/>
          <p:nvPr/>
        </p:nvGraphicFramePr>
        <p:xfrm>
          <a:off x="850768" y="3115761"/>
          <a:ext cx="22685639" cy="92493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2029461"/>
                <a:gridCol w="2029461"/>
                <a:gridCol w="2235349"/>
                <a:gridCol w="2182841"/>
                <a:gridCol w="2402855"/>
                <a:gridCol w="2105175"/>
                <a:gridCol w="2759436"/>
                <a:gridCol w="2224413"/>
                <a:gridCol w="2481416"/>
                <a:gridCol w="2232054"/>
              </a:tblGrid>
              <a:tr h="1166956"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Method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Negative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Positive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Polluted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Non-negative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16695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47273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CNN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147273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47273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VGG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147273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47273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YOLO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147273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70" name="矩形"/>
          <p:cNvSpPr/>
          <p:nvPr/>
        </p:nvSpPr>
        <p:spPr>
          <a:xfrm>
            <a:off x="19276713" y="5571999"/>
            <a:ext cx="1557861" cy="2060384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75" name="RESULT"/>
          <p:cNvSpPr txBox="1"/>
          <p:nvPr/>
        </p:nvSpPr>
        <p:spPr>
          <a:xfrm>
            <a:off x="795132" y="408277"/>
            <a:ext cx="2701864" cy="78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1476" name="Efficacy of TSCM"/>
          <p:cNvSpPr txBox="1"/>
          <p:nvPr/>
        </p:nvSpPr>
        <p:spPr>
          <a:xfrm>
            <a:off x="1228577" y="1050603"/>
            <a:ext cx="7770921" cy="11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Efficacy of TSCM</a:t>
            </a:r>
          </a:p>
        </p:txBody>
      </p:sp>
      <p:graphicFrame>
        <p:nvGraphicFramePr>
          <p:cNvPr id="1477" name="表格"/>
          <p:cNvGraphicFramePr/>
          <p:nvPr/>
        </p:nvGraphicFramePr>
        <p:xfrm>
          <a:off x="850768" y="3115761"/>
          <a:ext cx="22685639" cy="92493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2029461"/>
                <a:gridCol w="2029461"/>
                <a:gridCol w="2235349"/>
                <a:gridCol w="2182841"/>
                <a:gridCol w="2402855"/>
                <a:gridCol w="2105175"/>
                <a:gridCol w="2759436"/>
                <a:gridCol w="2224413"/>
                <a:gridCol w="2481416"/>
                <a:gridCol w="2232054"/>
              </a:tblGrid>
              <a:tr h="1166956"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Method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Negative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Positive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Polluted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Non-negative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16695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47273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CNN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147273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47273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VGG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147273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47273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YOLO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147273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78" name="矩形"/>
          <p:cNvSpPr/>
          <p:nvPr/>
        </p:nvSpPr>
        <p:spPr>
          <a:xfrm>
            <a:off x="19346336" y="10167207"/>
            <a:ext cx="1557861" cy="2060384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79" name="矩形"/>
          <p:cNvSpPr/>
          <p:nvPr/>
        </p:nvSpPr>
        <p:spPr>
          <a:xfrm>
            <a:off x="19327513" y="7869603"/>
            <a:ext cx="1557861" cy="2060384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84" name="RESULT"/>
          <p:cNvSpPr txBox="1"/>
          <p:nvPr/>
        </p:nvSpPr>
        <p:spPr>
          <a:xfrm>
            <a:off x="795132" y="408277"/>
            <a:ext cx="2701864" cy="78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1485" name="Efficacy of TSCM"/>
          <p:cNvSpPr txBox="1"/>
          <p:nvPr/>
        </p:nvSpPr>
        <p:spPr>
          <a:xfrm>
            <a:off x="1228577" y="1050603"/>
            <a:ext cx="7770921" cy="11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Efficacy of TSCM</a:t>
            </a:r>
          </a:p>
        </p:txBody>
      </p:sp>
      <p:graphicFrame>
        <p:nvGraphicFramePr>
          <p:cNvPr id="1486" name="表格"/>
          <p:cNvGraphicFramePr/>
          <p:nvPr/>
        </p:nvGraphicFramePr>
        <p:xfrm>
          <a:off x="850768" y="3115761"/>
          <a:ext cx="22685639" cy="92493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2029461"/>
                <a:gridCol w="2029461"/>
                <a:gridCol w="2235349"/>
                <a:gridCol w="2182841"/>
                <a:gridCol w="2402855"/>
                <a:gridCol w="2105175"/>
                <a:gridCol w="2759436"/>
                <a:gridCol w="2224413"/>
                <a:gridCol w="2481416"/>
                <a:gridCol w="2232054"/>
              </a:tblGrid>
              <a:tr h="1166956"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Method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Negative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Positive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Polluted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Non-negative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16695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47273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CNN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147273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47273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VGG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147273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47273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YOLO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147273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87" name="矩形"/>
          <p:cNvSpPr/>
          <p:nvPr/>
        </p:nvSpPr>
        <p:spPr>
          <a:xfrm>
            <a:off x="21678357" y="5606811"/>
            <a:ext cx="1557861" cy="1976797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88" name="矩形"/>
          <p:cNvSpPr/>
          <p:nvPr/>
        </p:nvSpPr>
        <p:spPr>
          <a:xfrm>
            <a:off x="21678357" y="7902988"/>
            <a:ext cx="1557861" cy="1976798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89" name="矩形"/>
          <p:cNvSpPr/>
          <p:nvPr/>
        </p:nvSpPr>
        <p:spPr>
          <a:xfrm>
            <a:off x="21678357" y="10199166"/>
            <a:ext cx="1557861" cy="1976798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94" name="RESULT"/>
          <p:cNvSpPr txBox="1"/>
          <p:nvPr/>
        </p:nvSpPr>
        <p:spPr>
          <a:xfrm>
            <a:off x="795132" y="408277"/>
            <a:ext cx="2701864" cy="78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1495" name="Overall Discussion"/>
          <p:cNvSpPr txBox="1"/>
          <p:nvPr/>
        </p:nvSpPr>
        <p:spPr>
          <a:xfrm>
            <a:off x="1228577" y="1050603"/>
            <a:ext cx="8572188" cy="11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Overall Discussion</a:t>
            </a:r>
          </a:p>
        </p:txBody>
      </p:sp>
      <p:sp>
        <p:nvSpPr>
          <p:cNvPr id="1496" name="矩形"/>
          <p:cNvSpPr/>
          <p:nvPr/>
        </p:nvSpPr>
        <p:spPr>
          <a:xfrm>
            <a:off x="14158914" y="3055187"/>
            <a:ext cx="4861754" cy="9234277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97" name="Performance is promising"/>
          <p:cNvSpPr txBox="1"/>
          <p:nvPr/>
        </p:nvSpPr>
        <p:spPr>
          <a:xfrm>
            <a:off x="12375466" y="1768659"/>
            <a:ext cx="8428648" cy="96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3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Performance is promising</a:t>
            </a:r>
          </a:p>
        </p:txBody>
      </p:sp>
      <p:sp>
        <p:nvSpPr>
          <p:cNvPr id="1498" name="All experiments are conducted using the data which split under preserved ratio = 0.8"/>
          <p:cNvSpPr txBox="1"/>
          <p:nvPr/>
        </p:nvSpPr>
        <p:spPr>
          <a:xfrm>
            <a:off x="10286336" y="12909994"/>
            <a:ext cx="12606910" cy="564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28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All experiments are conducted using the data which split under preserved ratio = 0.8</a:t>
            </a:r>
          </a:p>
        </p:txBody>
      </p:sp>
      <p:graphicFrame>
        <p:nvGraphicFramePr>
          <p:cNvPr id="1499" name="表格"/>
          <p:cNvGraphicFramePr/>
          <p:nvPr/>
        </p:nvGraphicFramePr>
        <p:xfrm>
          <a:off x="850768" y="3115761"/>
          <a:ext cx="22685639" cy="92493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2029461"/>
                <a:gridCol w="2029461"/>
                <a:gridCol w="2235349"/>
                <a:gridCol w="2182841"/>
                <a:gridCol w="2402855"/>
                <a:gridCol w="2105175"/>
                <a:gridCol w="2759436"/>
                <a:gridCol w="2224413"/>
                <a:gridCol w="2481416"/>
                <a:gridCol w="2232054"/>
              </a:tblGrid>
              <a:tr h="1037787"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Method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Negative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Positive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Polluted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Non-negative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03778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020282">
                <a:tc grid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Baseline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0.35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0.88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020282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CNN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020282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020282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VGG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020282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020282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YOLO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020282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04" name="RESULT"/>
          <p:cNvSpPr txBox="1"/>
          <p:nvPr/>
        </p:nvSpPr>
        <p:spPr>
          <a:xfrm>
            <a:off x="795132" y="408277"/>
            <a:ext cx="2701864" cy="78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1505" name="Overall Discussion"/>
          <p:cNvSpPr txBox="1"/>
          <p:nvPr/>
        </p:nvSpPr>
        <p:spPr>
          <a:xfrm>
            <a:off x="1228577" y="1050603"/>
            <a:ext cx="8572188" cy="11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Overall Discussion</a:t>
            </a:r>
          </a:p>
        </p:txBody>
      </p:sp>
      <p:graphicFrame>
        <p:nvGraphicFramePr>
          <p:cNvPr id="1506" name="表格"/>
          <p:cNvGraphicFramePr/>
          <p:nvPr/>
        </p:nvGraphicFramePr>
        <p:xfrm>
          <a:off x="850768" y="3115761"/>
          <a:ext cx="22685639" cy="92493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2029461"/>
                <a:gridCol w="2029461"/>
                <a:gridCol w="2235349"/>
                <a:gridCol w="2182841"/>
                <a:gridCol w="2402855"/>
                <a:gridCol w="2105175"/>
                <a:gridCol w="2759436"/>
                <a:gridCol w="2224413"/>
                <a:gridCol w="2481416"/>
                <a:gridCol w="2232054"/>
              </a:tblGrid>
              <a:tr h="1037787"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Method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Negative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Positive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Polluted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Non-negative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03778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020282">
                <a:tc grid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Baseline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0.35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0.88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020282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CNN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020282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020282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VGG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020282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020282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YOLO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020282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07" name="矩形"/>
          <p:cNvSpPr/>
          <p:nvPr/>
        </p:nvSpPr>
        <p:spPr>
          <a:xfrm>
            <a:off x="5231765" y="5266440"/>
            <a:ext cx="8470587" cy="1968051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08" name="Still unfavorable"/>
          <p:cNvSpPr txBox="1"/>
          <p:nvPr/>
        </p:nvSpPr>
        <p:spPr>
          <a:xfrm>
            <a:off x="6998664" y="2186405"/>
            <a:ext cx="5327004" cy="96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3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Still unfavorable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13" name="RESULT"/>
          <p:cNvSpPr txBox="1"/>
          <p:nvPr/>
        </p:nvSpPr>
        <p:spPr>
          <a:xfrm>
            <a:off x="795132" y="408277"/>
            <a:ext cx="2701864" cy="78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1514" name="Overall Discussion"/>
          <p:cNvSpPr txBox="1"/>
          <p:nvPr/>
        </p:nvSpPr>
        <p:spPr>
          <a:xfrm>
            <a:off x="1228577" y="1050603"/>
            <a:ext cx="8572188" cy="11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Overall Discussion</a:t>
            </a:r>
          </a:p>
        </p:txBody>
      </p:sp>
      <p:graphicFrame>
        <p:nvGraphicFramePr>
          <p:cNvPr id="1515" name="表格"/>
          <p:cNvGraphicFramePr/>
          <p:nvPr/>
        </p:nvGraphicFramePr>
        <p:xfrm>
          <a:off x="850768" y="3115761"/>
          <a:ext cx="22685639" cy="92493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2029461"/>
                <a:gridCol w="2029461"/>
                <a:gridCol w="2235349"/>
                <a:gridCol w="2182841"/>
                <a:gridCol w="2402855"/>
                <a:gridCol w="2105175"/>
                <a:gridCol w="2759436"/>
                <a:gridCol w="2224413"/>
                <a:gridCol w="2481416"/>
                <a:gridCol w="2232054"/>
              </a:tblGrid>
              <a:tr h="1037787"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Method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Negative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Positive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Polluted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Non-negative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03778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020282">
                <a:tc grid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Baseline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0.35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0.88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020282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CNN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020282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020282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VGG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020282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020282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YOLO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020282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16" name="Transfer Learning"/>
          <p:cNvSpPr txBox="1"/>
          <p:nvPr/>
        </p:nvSpPr>
        <p:spPr>
          <a:xfrm>
            <a:off x="703740" y="12490812"/>
            <a:ext cx="5802212" cy="961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3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Transfer Learning</a:t>
            </a:r>
          </a:p>
        </p:txBody>
      </p:sp>
      <p:sp>
        <p:nvSpPr>
          <p:cNvPr id="1517" name="矩形"/>
          <p:cNvSpPr/>
          <p:nvPr/>
        </p:nvSpPr>
        <p:spPr>
          <a:xfrm>
            <a:off x="706181" y="8274702"/>
            <a:ext cx="1610411" cy="4001435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22" name="RESULT"/>
          <p:cNvSpPr txBox="1"/>
          <p:nvPr/>
        </p:nvSpPr>
        <p:spPr>
          <a:xfrm>
            <a:off x="795132" y="408277"/>
            <a:ext cx="2701864" cy="78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1523" name="Overall Discussion"/>
          <p:cNvSpPr txBox="1"/>
          <p:nvPr/>
        </p:nvSpPr>
        <p:spPr>
          <a:xfrm>
            <a:off x="1228577" y="1050603"/>
            <a:ext cx="8572188" cy="11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Overall Discussion</a:t>
            </a:r>
          </a:p>
        </p:txBody>
      </p:sp>
      <p:graphicFrame>
        <p:nvGraphicFramePr>
          <p:cNvPr id="1524" name="表格"/>
          <p:cNvGraphicFramePr/>
          <p:nvPr/>
        </p:nvGraphicFramePr>
        <p:xfrm>
          <a:off x="850768" y="3115761"/>
          <a:ext cx="22685639" cy="92493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2029461"/>
                <a:gridCol w="2029461"/>
                <a:gridCol w="2235349"/>
                <a:gridCol w="2182841"/>
                <a:gridCol w="2402855"/>
                <a:gridCol w="2105175"/>
                <a:gridCol w="2759436"/>
                <a:gridCol w="2224413"/>
                <a:gridCol w="2481416"/>
                <a:gridCol w="2232054"/>
              </a:tblGrid>
              <a:tr h="1037787"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Method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Negative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Positive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Polluted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Non-negative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03778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020282">
                <a:tc grid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Baseline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0.35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0.88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020282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CNN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020282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020282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VGG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020282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020282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YOLO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020282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25" name="矩形"/>
          <p:cNvSpPr/>
          <p:nvPr/>
        </p:nvSpPr>
        <p:spPr>
          <a:xfrm>
            <a:off x="706181" y="8274702"/>
            <a:ext cx="1610411" cy="4001435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26" name="矩形"/>
          <p:cNvSpPr/>
          <p:nvPr/>
        </p:nvSpPr>
        <p:spPr>
          <a:xfrm>
            <a:off x="2782663" y="7342922"/>
            <a:ext cx="1610412" cy="756883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27" name="矩形"/>
          <p:cNvSpPr/>
          <p:nvPr/>
        </p:nvSpPr>
        <p:spPr>
          <a:xfrm>
            <a:off x="2782663" y="9419404"/>
            <a:ext cx="1610412" cy="756884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28" name="矩形"/>
          <p:cNvSpPr/>
          <p:nvPr/>
        </p:nvSpPr>
        <p:spPr>
          <a:xfrm>
            <a:off x="2782663" y="11495886"/>
            <a:ext cx="1610412" cy="756883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29" name="Transfer Learning + TSCM"/>
          <p:cNvSpPr txBox="1"/>
          <p:nvPr/>
        </p:nvSpPr>
        <p:spPr>
          <a:xfrm>
            <a:off x="703740" y="12490812"/>
            <a:ext cx="8537691" cy="961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3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Transfer Learning + TSCM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4" name="RESULT"/>
          <p:cNvSpPr txBox="1"/>
          <p:nvPr/>
        </p:nvSpPr>
        <p:spPr>
          <a:xfrm>
            <a:off x="795132" y="408277"/>
            <a:ext cx="2701864" cy="78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b="0" spc="270" sz="45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1535" name="Overall Discussion"/>
          <p:cNvSpPr txBox="1"/>
          <p:nvPr/>
        </p:nvSpPr>
        <p:spPr>
          <a:xfrm>
            <a:off x="1228577" y="1050603"/>
            <a:ext cx="8572188" cy="11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pc="396" sz="6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Overall Discussion</a:t>
            </a:r>
          </a:p>
        </p:txBody>
      </p:sp>
      <p:graphicFrame>
        <p:nvGraphicFramePr>
          <p:cNvPr id="1536" name="表格"/>
          <p:cNvGraphicFramePr/>
          <p:nvPr/>
        </p:nvGraphicFramePr>
        <p:xfrm>
          <a:off x="850768" y="3115761"/>
          <a:ext cx="22685639" cy="92493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2029461"/>
                <a:gridCol w="2029461"/>
                <a:gridCol w="2235349"/>
                <a:gridCol w="2182841"/>
                <a:gridCol w="2402855"/>
                <a:gridCol w="2105175"/>
                <a:gridCol w="2759436"/>
                <a:gridCol w="2224413"/>
                <a:gridCol w="2481416"/>
                <a:gridCol w="2232054"/>
              </a:tblGrid>
              <a:tr h="1037787"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algn="l"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000">
                          <a:sym typeface="Helvetica Neue"/>
                        </a:rPr>
                        <a:t>Method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Negative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Positive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Polluted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Non-negative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03778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51000" algn="l"/>
                        </a:tabLst>
                        <a:defRPr sz="1800"/>
                      </a:pPr>
                      <a:r>
                        <a:rPr b="1" sz="3500">
                          <a:sym typeface="Helvetica Neue"/>
                        </a:rPr>
                        <a:t>Precision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020282">
                <a:tc grid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Baseline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0.35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0.88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i="1" sz="4400">
                          <a:latin typeface="Helvetica Neue Light"/>
                          <a:ea typeface="Helvetica Neue Light"/>
                          <a:cs typeface="Helvetica Neue Light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020282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CNN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020282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020282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VGG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020282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020282">
                <a:tc row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YOLO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Direct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020282">
                <a:tc vMerge="1"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TSCM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37" name="矩形"/>
          <p:cNvSpPr/>
          <p:nvPr/>
        </p:nvSpPr>
        <p:spPr>
          <a:xfrm>
            <a:off x="19318450" y="11425811"/>
            <a:ext cx="1610411" cy="756883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8" name="Find out 98% of abnormal !"/>
          <p:cNvSpPr txBox="1"/>
          <p:nvPr/>
        </p:nvSpPr>
        <p:spPr>
          <a:xfrm>
            <a:off x="13410187" y="12490812"/>
            <a:ext cx="8805584" cy="961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3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Find out 98% of abnormal 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